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76" r:id="rId1"/>
  </p:sldMasterIdLst>
  <p:sldIdLst>
    <p:sldId id="256" r:id="rId2"/>
    <p:sldId id="258" r:id="rId3"/>
    <p:sldId id="259" r:id="rId4"/>
    <p:sldId id="261" r:id="rId5"/>
    <p:sldId id="262" r:id="rId6"/>
    <p:sldId id="263" r:id="rId7"/>
    <p:sldId id="273" r:id="rId8"/>
    <p:sldId id="274" r:id="rId9"/>
    <p:sldId id="275" r:id="rId10"/>
    <p:sldId id="276" r:id="rId11"/>
    <p:sldId id="264" r:id="rId12"/>
    <p:sldId id="265" r:id="rId13"/>
    <p:sldId id="266" r:id="rId14"/>
    <p:sldId id="267" r:id="rId15"/>
    <p:sldId id="268" r:id="rId16"/>
    <p:sldId id="277" r:id="rId17"/>
    <p:sldId id="269" r:id="rId18"/>
    <p:sldId id="270"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4"/>
    <p:restoredTop sz="94675"/>
  </p:normalViewPr>
  <p:slideViewPr>
    <p:cSldViewPr snapToGrid="0" snapToObjects="1">
      <p:cViewPr varScale="1">
        <p:scale>
          <a:sx n="77" d="100"/>
          <a:sy n="77" d="100"/>
        </p:scale>
        <p:origin x="216"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60399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3ED0CC-082F-4160-86E5-0D6041F12778}" type="datetime1">
              <a:rPr lang="en-US" smtClean="0"/>
              <a:t>9/29/19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468033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9/29/19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6659013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9/29/19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267342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073ED0CC-082F-4160-86E5-0D6041F12778}" type="datetime1">
              <a:rPr lang="en-US" smtClean="0"/>
              <a:t>9/29/19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89398853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t>9/29/19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9735941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9/29/19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6023714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3ED0CC-082F-4160-86E5-0D6041F12778}" type="datetime1">
              <a:rPr lang="en-US" smtClean="0"/>
              <a:t>9/29/19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925701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ED0CC-082F-4160-86E5-0D6041F12778}" type="datetime1">
              <a:rPr lang="en-US" smtClean="0"/>
              <a:t>9/29/19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1447523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9/29/19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557847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9/29/19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4500537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73ED0CC-082F-4160-86E5-0D6041F12778}" type="datetime1">
              <a:rPr lang="en-US" smtClean="0"/>
              <a:t>9/29/19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91010947"/>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1FB443-67E0-495C-BD5B-B0C1EF9E6769}"/>
              </a:ext>
            </a:extLst>
          </p:cNvPr>
          <p:cNvPicPr>
            <a:picLocks noChangeAspect="1"/>
          </p:cNvPicPr>
          <p:nvPr/>
        </p:nvPicPr>
        <p:blipFill rotWithShape="1">
          <a:blip r:embed="rId2"/>
          <a:srcRect t="14293" b="10707"/>
          <a:stretch/>
        </p:blipFill>
        <p:spPr>
          <a:xfrm>
            <a:off x="20" y="10"/>
            <a:ext cx="12191980" cy="6857989"/>
          </a:xfrm>
          <a:prstGeom prst="rect">
            <a:avLst/>
          </a:prstGeom>
        </p:spPr>
      </p:pic>
      <p:sp>
        <p:nvSpPr>
          <p:cNvPr id="10" name="Rectangle 10">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2">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E35C3B-3BF5-C646-BF4A-C57ED6D9F9DC}"/>
              </a:ext>
            </a:extLst>
          </p:cNvPr>
          <p:cNvSpPr>
            <a:spLocks noGrp="1"/>
          </p:cNvSpPr>
          <p:nvPr>
            <p:ph type="ctrTitle"/>
          </p:nvPr>
        </p:nvSpPr>
        <p:spPr>
          <a:xfrm>
            <a:off x="1051560" y="1432223"/>
            <a:ext cx="9966960" cy="3035808"/>
          </a:xfrm>
        </p:spPr>
        <p:txBody>
          <a:bodyPr anchor="b">
            <a:normAutofit/>
          </a:bodyPr>
          <a:lstStyle/>
          <a:p>
            <a:r>
              <a:rPr lang="en-US" sz="11000" dirty="0">
                <a:solidFill>
                  <a:srgbClr val="FFFFFF"/>
                </a:solidFill>
              </a:rPr>
              <a:t>Faith: </a:t>
            </a:r>
            <a:br>
              <a:rPr lang="en-US" dirty="0">
                <a:solidFill>
                  <a:srgbClr val="FFFFFF"/>
                </a:solidFill>
              </a:rPr>
            </a:br>
            <a:endParaRPr lang="en-US" dirty="0">
              <a:solidFill>
                <a:srgbClr val="FFFFFF"/>
              </a:solidFill>
            </a:endParaRPr>
          </a:p>
        </p:txBody>
      </p:sp>
      <p:sp>
        <p:nvSpPr>
          <p:cNvPr id="3" name="Subtitle 2">
            <a:extLst>
              <a:ext uri="{FF2B5EF4-FFF2-40B4-BE49-F238E27FC236}">
                <a16:creationId xmlns:a16="http://schemas.microsoft.com/office/drawing/2014/main" id="{9C9ACB17-CB3C-6543-8D2B-DC8029AC94BB}"/>
              </a:ext>
            </a:extLst>
          </p:cNvPr>
          <p:cNvSpPr>
            <a:spLocks noGrp="1"/>
          </p:cNvSpPr>
          <p:nvPr>
            <p:ph type="subTitle" idx="1"/>
          </p:nvPr>
        </p:nvSpPr>
        <p:spPr>
          <a:xfrm>
            <a:off x="1069848" y="4389120"/>
            <a:ext cx="7891272" cy="1069848"/>
          </a:xfrm>
        </p:spPr>
        <p:txBody>
          <a:bodyPr>
            <a:normAutofit/>
          </a:bodyPr>
          <a:lstStyle/>
          <a:p>
            <a:r>
              <a:rPr lang="en-US" sz="3600" dirty="0">
                <a:solidFill>
                  <a:srgbClr val="FFFFFF"/>
                </a:solidFill>
              </a:rPr>
              <a:t>even in pain and suffering</a:t>
            </a:r>
          </a:p>
        </p:txBody>
      </p:sp>
    </p:spTree>
    <p:extLst>
      <p:ext uri="{BB962C8B-B14F-4D97-AF65-F5344CB8AC3E}">
        <p14:creationId xmlns:p14="http://schemas.microsoft.com/office/powerpoint/2010/main" val="1217634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7247-AE08-644C-A320-FD27D9FBD88A}"/>
              </a:ext>
            </a:extLst>
          </p:cNvPr>
          <p:cNvSpPr>
            <a:spLocks noGrp="1"/>
          </p:cNvSpPr>
          <p:nvPr>
            <p:ph type="ctrTitle"/>
          </p:nvPr>
        </p:nvSpPr>
        <p:spPr>
          <a:xfrm>
            <a:off x="817393" y="2514599"/>
            <a:ext cx="9440034" cy="1828801"/>
          </a:xfrm>
        </p:spPr>
        <p:txBody>
          <a:bodyPr>
            <a:noAutofit/>
          </a:bodyPr>
          <a:lstStyle/>
          <a:p>
            <a:pPr algn="l"/>
            <a:r>
              <a:rPr lang="en-AU" sz="7200" b="1" dirty="0">
                <a:effectLst/>
              </a:rPr>
              <a:t>1. Patient</a:t>
            </a:r>
            <a:br>
              <a:rPr lang="en-AU" sz="7200" b="1" dirty="0">
                <a:effectLst/>
              </a:rPr>
            </a:br>
            <a:r>
              <a:rPr lang="en-AU" sz="7200" b="1" dirty="0">
                <a:effectLst/>
              </a:rPr>
              <a:t>2. Perspective</a:t>
            </a:r>
            <a:br>
              <a:rPr lang="en-AU" sz="7200" b="1" dirty="0">
                <a:effectLst/>
              </a:rPr>
            </a:br>
            <a:r>
              <a:rPr lang="en-AU" sz="7200" b="1" dirty="0">
                <a:effectLst/>
              </a:rPr>
              <a:t>3. Obedient</a:t>
            </a:r>
            <a:br>
              <a:rPr lang="en-AU" sz="7200" b="1" dirty="0">
                <a:effectLst/>
              </a:rPr>
            </a:br>
            <a:r>
              <a:rPr lang="en-AU" sz="7200" b="1" dirty="0">
                <a:effectLst/>
              </a:rPr>
              <a:t>4. </a:t>
            </a:r>
            <a:r>
              <a:rPr lang="en-AU" sz="7200" b="1" dirty="0" err="1">
                <a:effectLst/>
              </a:rPr>
              <a:t>Centered</a:t>
            </a:r>
            <a:r>
              <a:rPr lang="en-AU" sz="7200" b="1" dirty="0">
                <a:effectLst/>
              </a:rPr>
              <a:t> on god</a:t>
            </a:r>
            <a:br>
              <a:rPr lang="en-AU" sz="7200" b="1" dirty="0">
                <a:effectLst/>
              </a:rPr>
            </a:br>
            <a:r>
              <a:rPr lang="en-AU" sz="7200" b="1" dirty="0">
                <a:effectLst/>
              </a:rPr>
              <a:t>5. Joy</a:t>
            </a:r>
            <a:endParaRPr lang="en-US" sz="7200" b="1" dirty="0"/>
          </a:p>
        </p:txBody>
      </p:sp>
      <p:sp>
        <p:nvSpPr>
          <p:cNvPr id="3" name="Subtitle 2">
            <a:extLst>
              <a:ext uri="{FF2B5EF4-FFF2-40B4-BE49-F238E27FC236}">
                <a16:creationId xmlns:a16="http://schemas.microsoft.com/office/drawing/2014/main" id="{E81E343A-BEAC-1D43-A08B-A1CCEA50DC92}"/>
              </a:ext>
            </a:extLst>
          </p:cNvPr>
          <p:cNvSpPr>
            <a:spLocks noGrp="1"/>
          </p:cNvSpPr>
          <p:nvPr>
            <p:ph type="subTitle" idx="1"/>
          </p:nvPr>
        </p:nvSpPr>
        <p:spPr>
          <a:xfrm>
            <a:off x="1065893" y="5581019"/>
            <a:ext cx="9440034" cy="1049867"/>
          </a:xfrm>
        </p:spPr>
        <p:txBody>
          <a:bodyPr/>
          <a:lstStyle/>
          <a:p>
            <a:endParaRPr lang="en-US" dirty="0"/>
          </a:p>
        </p:txBody>
      </p:sp>
    </p:spTree>
    <p:extLst>
      <p:ext uri="{BB962C8B-B14F-4D97-AF65-F5344CB8AC3E}">
        <p14:creationId xmlns:p14="http://schemas.microsoft.com/office/powerpoint/2010/main" val="155397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7247-AE08-644C-A320-FD27D9FBD88A}"/>
              </a:ext>
            </a:extLst>
          </p:cNvPr>
          <p:cNvSpPr>
            <a:spLocks noGrp="1"/>
          </p:cNvSpPr>
          <p:nvPr>
            <p:ph type="ctrTitle"/>
          </p:nvPr>
        </p:nvSpPr>
        <p:spPr/>
        <p:txBody>
          <a:bodyPr>
            <a:normAutofit/>
          </a:bodyPr>
          <a:lstStyle/>
          <a:p>
            <a:r>
              <a:rPr lang="en-AU" sz="5400" dirty="0">
                <a:effectLst/>
              </a:rPr>
              <a:t>Patient</a:t>
            </a:r>
            <a:br>
              <a:rPr lang="en-AU" sz="5400" dirty="0">
                <a:effectLst/>
              </a:rPr>
            </a:br>
            <a:r>
              <a:rPr lang="en-AU" sz="5400" i="1" dirty="0">
                <a:effectLst/>
              </a:rPr>
              <a:t>“Let us run with perseverance the race marked out for us”</a:t>
            </a:r>
            <a:br>
              <a:rPr lang="en-AU" sz="5400" dirty="0">
                <a:effectLst/>
              </a:rPr>
            </a:br>
            <a:endParaRPr lang="en-US" sz="5400" dirty="0"/>
          </a:p>
        </p:txBody>
      </p:sp>
      <p:sp>
        <p:nvSpPr>
          <p:cNvPr id="3" name="Subtitle 2">
            <a:extLst>
              <a:ext uri="{FF2B5EF4-FFF2-40B4-BE49-F238E27FC236}">
                <a16:creationId xmlns:a16="http://schemas.microsoft.com/office/drawing/2014/main" id="{E81E343A-BEAC-1D43-A08B-A1CCEA50DC9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91426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4664CB4-B2D2-4732-AB2C-939321E99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D03168EC-D910-4109-8158-A433124BB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2EB50A5-ED88-4DB9-A0A0-1370FEEE6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3" y="1110053"/>
            <a:ext cx="663143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977247-AE08-644C-A320-FD27D9FBD88A}"/>
              </a:ext>
            </a:extLst>
          </p:cNvPr>
          <p:cNvSpPr>
            <a:spLocks noGrp="1"/>
          </p:cNvSpPr>
          <p:nvPr>
            <p:ph type="ctrTitle"/>
          </p:nvPr>
        </p:nvSpPr>
        <p:spPr>
          <a:xfrm>
            <a:off x="1248156" y="678278"/>
            <a:ext cx="5965470" cy="3391168"/>
          </a:xfrm>
        </p:spPr>
        <p:txBody>
          <a:bodyPr anchor="ctr">
            <a:normAutofit/>
          </a:bodyPr>
          <a:lstStyle/>
          <a:p>
            <a:r>
              <a:rPr lang="en-AU" sz="4400" b="1" dirty="0">
                <a:effectLst/>
              </a:rPr>
              <a:t>Perspective</a:t>
            </a:r>
            <a:br>
              <a:rPr lang="en-AU" sz="4400" b="1" dirty="0">
                <a:effectLst/>
              </a:rPr>
            </a:br>
            <a:br>
              <a:rPr lang="en-AU" sz="3200" dirty="0">
                <a:effectLst/>
              </a:rPr>
            </a:br>
            <a:r>
              <a:rPr lang="en-AU" sz="3200" dirty="0">
                <a:effectLst/>
              </a:rPr>
              <a:t>What point of view am I looking from or too?</a:t>
            </a:r>
            <a:br>
              <a:rPr lang="en-AU" sz="3200" dirty="0">
                <a:effectLst/>
              </a:rPr>
            </a:br>
            <a:r>
              <a:rPr lang="en-AU" sz="3200" i="1" dirty="0">
                <a:effectLst/>
              </a:rPr>
              <a:t>The perspective we that we have-</a:t>
            </a:r>
            <a:endParaRPr lang="en-US" sz="3200" dirty="0"/>
          </a:p>
        </p:txBody>
      </p:sp>
      <p:sp>
        <p:nvSpPr>
          <p:cNvPr id="3" name="Subtitle 2">
            <a:extLst>
              <a:ext uri="{FF2B5EF4-FFF2-40B4-BE49-F238E27FC236}">
                <a16:creationId xmlns:a16="http://schemas.microsoft.com/office/drawing/2014/main" id="{E81E343A-BEAC-1D43-A08B-A1CCEA50DC92}"/>
              </a:ext>
            </a:extLst>
          </p:cNvPr>
          <p:cNvSpPr>
            <a:spLocks noGrp="1"/>
          </p:cNvSpPr>
          <p:nvPr>
            <p:ph type="subTitle" idx="1"/>
          </p:nvPr>
        </p:nvSpPr>
        <p:spPr>
          <a:xfrm>
            <a:off x="1248156" y="3775506"/>
            <a:ext cx="5965470" cy="1252728"/>
          </a:xfrm>
        </p:spPr>
        <p:txBody>
          <a:bodyPr>
            <a:normAutofit fontScale="85000" lnSpcReduction="10000"/>
          </a:bodyPr>
          <a:lstStyle/>
          <a:p>
            <a:r>
              <a:rPr lang="en-AU" sz="4400" i="1" dirty="0">
                <a:solidFill>
                  <a:srgbClr val="000000"/>
                </a:solidFill>
              </a:rPr>
              <a:t>“surrounded by the great cloud of witnesses”</a:t>
            </a:r>
            <a:br>
              <a:rPr lang="en-AU" sz="2000" dirty="0">
                <a:solidFill>
                  <a:srgbClr val="000000"/>
                </a:solidFill>
              </a:rPr>
            </a:br>
            <a:endParaRPr lang="en-US" sz="2000" dirty="0">
              <a:solidFill>
                <a:srgbClr val="000000"/>
              </a:solidFill>
            </a:endParaRPr>
          </a:p>
        </p:txBody>
      </p:sp>
      <p:pic>
        <p:nvPicPr>
          <p:cNvPr id="14" name="Graphic 13" descr="World">
            <a:extLst>
              <a:ext uri="{FF2B5EF4-FFF2-40B4-BE49-F238E27FC236}">
                <a16:creationId xmlns:a16="http://schemas.microsoft.com/office/drawing/2014/main" id="{B0F5BDD1-FE33-46E8-A3F1-30DF394EB8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5117" y="1702032"/>
            <a:ext cx="3416725" cy="3416725"/>
          </a:xfrm>
          <a:prstGeom prst="rect">
            <a:avLst/>
          </a:prstGeom>
        </p:spPr>
      </p:pic>
      <p:sp>
        <p:nvSpPr>
          <p:cNvPr id="23" name="Rectangle 22">
            <a:extLst>
              <a:ext uri="{FF2B5EF4-FFF2-40B4-BE49-F238E27FC236}">
                <a16:creationId xmlns:a16="http://schemas.microsoft.com/office/drawing/2014/main" id="{0AA47C27-8894-42A7-8D01-C902DA9B7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8B4BD81D-EAC7-4C48-A5FD-A1156EC849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6" name="Oval 25">
              <a:extLst>
                <a:ext uri="{FF2B5EF4-FFF2-40B4-BE49-F238E27FC236}">
                  <a16:creationId xmlns:a16="http://schemas.microsoft.com/office/drawing/2014/main" id="{9CAF43F4-8892-4C5D-A8ED-C423F5175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6">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2D028E2F-5F35-49A4-86F5-81814931E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28631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7247-AE08-644C-A320-FD27D9FBD88A}"/>
              </a:ext>
            </a:extLst>
          </p:cNvPr>
          <p:cNvSpPr>
            <a:spLocks noGrp="1"/>
          </p:cNvSpPr>
          <p:nvPr>
            <p:ph type="ctrTitle"/>
          </p:nvPr>
        </p:nvSpPr>
        <p:spPr/>
        <p:txBody>
          <a:bodyPr>
            <a:noAutofit/>
          </a:bodyPr>
          <a:lstStyle/>
          <a:p>
            <a:r>
              <a:rPr lang="en-AU" sz="4000" b="1" dirty="0">
                <a:effectLst/>
              </a:rPr>
              <a:t>Obedient</a:t>
            </a:r>
            <a:br>
              <a:rPr lang="en-AU" sz="4000" b="1" dirty="0">
                <a:effectLst/>
              </a:rPr>
            </a:br>
            <a:br>
              <a:rPr lang="en-AU" sz="4000" dirty="0">
                <a:effectLst/>
              </a:rPr>
            </a:br>
            <a:r>
              <a:rPr lang="en-AU" sz="4000" i="1" dirty="0">
                <a:effectLst/>
              </a:rPr>
              <a:t>Therefore…..let us throw off everything that hinders and the sin that so easily entangles”</a:t>
            </a:r>
            <a:br>
              <a:rPr lang="en-AU" sz="4000" dirty="0">
                <a:effectLst/>
              </a:rPr>
            </a:br>
            <a:endParaRPr lang="en-US" sz="4000" dirty="0"/>
          </a:p>
        </p:txBody>
      </p:sp>
      <p:sp>
        <p:nvSpPr>
          <p:cNvPr id="3" name="Subtitle 2">
            <a:extLst>
              <a:ext uri="{FF2B5EF4-FFF2-40B4-BE49-F238E27FC236}">
                <a16:creationId xmlns:a16="http://schemas.microsoft.com/office/drawing/2014/main" id="{E81E343A-BEAC-1D43-A08B-A1CCEA50DC9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17957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7247-AE08-644C-A320-FD27D9FBD88A}"/>
              </a:ext>
            </a:extLst>
          </p:cNvPr>
          <p:cNvSpPr>
            <a:spLocks noGrp="1"/>
          </p:cNvSpPr>
          <p:nvPr>
            <p:ph type="ctrTitle"/>
          </p:nvPr>
        </p:nvSpPr>
        <p:spPr>
          <a:xfrm>
            <a:off x="1069848" y="2775380"/>
            <a:ext cx="9440034" cy="1828801"/>
          </a:xfrm>
        </p:spPr>
        <p:txBody>
          <a:bodyPr>
            <a:noAutofit/>
          </a:bodyPr>
          <a:lstStyle/>
          <a:p>
            <a:r>
              <a:rPr lang="en-AU" sz="4000" dirty="0">
                <a:effectLst/>
              </a:rPr>
              <a:t>CS LEWIS </a:t>
            </a:r>
            <a:br>
              <a:rPr lang="en-AU" sz="4000" dirty="0">
                <a:effectLst/>
              </a:rPr>
            </a:br>
            <a:r>
              <a:rPr lang="en-AU" sz="4000" dirty="0">
                <a:effectLst/>
              </a:rPr>
              <a:t>“we are not merrily imperfect creatures who must be improved: we are rebels who must lay down our arms. We must render back our will which we have so long claimed for our own. “but to surrender a self-will inflamed and swollen with years of usurpation is a kind of death.” </a:t>
            </a:r>
            <a:br>
              <a:rPr lang="en-AU" sz="4000" dirty="0">
                <a:effectLst/>
              </a:rPr>
            </a:br>
            <a:endParaRPr lang="en-US" sz="4000" dirty="0"/>
          </a:p>
        </p:txBody>
      </p:sp>
      <p:sp>
        <p:nvSpPr>
          <p:cNvPr id="3" name="Subtitle 2">
            <a:extLst>
              <a:ext uri="{FF2B5EF4-FFF2-40B4-BE49-F238E27FC236}">
                <a16:creationId xmlns:a16="http://schemas.microsoft.com/office/drawing/2014/main" id="{E81E343A-BEAC-1D43-A08B-A1CCEA50DC9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25043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7247-AE08-644C-A320-FD27D9FBD88A}"/>
              </a:ext>
            </a:extLst>
          </p:cNvPr>
          <p:cNvSpPr>
            <a:spLocks noGrp="1"/>
          </p:cNvSpPr>
          <p:nvPr>
            <p:ph type="ctrTitle"/>
          </p:nvPr>
        </p:nvSpPr>
        <p:spPr/>
        <p:txBody>
          <a:bodyPr>
            <a:normAutofit/>
          </a:bodyPr>
          <a:lstStyle/>
          <a:p>
            <a:r>
              <a:rPr lang="en-AU" sz="4000" dirty="0" err="1">
                <a:effectLst/>
              </a:rPr>
              <a:t>Centered</a:t>
            </a:r>
            <a:r>
              <a:rPr lang="en-AU" sz="4000" dirty="0">
                <a:effectLst/>
              </a:rPr>
              <a:t> on god</a:t>
            </a:r>
            <a:br>
              <a:rPr lang="en-AU" sz="4000" dirty="0">
                <a:effectLst/>
              </a:rPr>
            </a:br>
            <a:br>
              <a:rPr lang="en-AU" sz="4000" dirty="0">
                <a:effectLst/>
              </a:rPr>
            </a:br>
            <a:r>
              <a:rPr lang="en-AU" sz="4000" i="1" dirty="0">
                <a:effectLst/>
              </a:rPr>
              <a:t>“Let us fix our eyes on Jesus, the author and perfector of our faith”</a:t>
            </a:r>
            <a:endParaRPr lang="en-US" sz="4000" dirty="0"/>
          </a:p>
        </p:txBody>
      </p:sp>
      <p:sp>
        <p:nvSpPr>
          <p:cNvPr id="3" name="Subtitle 2">
            <a:extLst>
              <a:ext uri="{FF2B5EF4-FFF2-40B4-BE49-F238E27FC236}">
                <a16:creationId xmlns:a16="http://schemas.microsoft.com/office/drawing/2014/main" id="{E81E343A-BEAC-1D43-A08B-A1CCEA50DC9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1531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B381AE-0FD0-9E4A-B073-A487EB48538C}"/>
              </a:ext>
            </a:extLst>
          </p:cNvPr>
          <p:cNvPicPr>
            <a:picLocks noChangeAspect="1"/>
          </p:cNvPicPr>
          <p:nvPr/>
        </p:nvPicPr>
        <p:blipFill>
          <a:blip r:embed="rId2"/>
          <a:stretch>
            <a:fillRect/>
          </a:stretch>
        </p:blipFill>
        <p:spPr>
          <a:xfrm>
            <a:off x="2667000" y="0"/>
            <a:ext cx="6858000" cy="6858000"/>
          </a:xfrm>
          <a:prstGeom prst="rect">
            <a:avLst/>
          </a:prstGeom>
          <a:noFill/>
        </p:spPr>
      </p:pic>
      <p:sp>
        <p:nvSpPr>
          <p:cNvPr id="2" name="Title 1">
            <a:extLst>
              <a:ext uri="{FF2B5EF4-FFF2-40B4-BE49-F238E27FC236}">
                <a16:creationId xmlns:a16="http://schemas.microsoft.com/office/drawing/2014/main" id="{F9977247-AE08-644C-A320-FD27D9FBD88A}"/>
              </a:ext>
            </a:extLst>
          </p:cNvPr>
          <p:cNvSpPr>
            <a:spLocks noGrp="1"/>
          </p:cNvSpPr>
          <p:nvPr>
            <p:ph type="ctrTitle"/>
          </p:nvPr>
        </p:nvSpPr>
        <p:spPr/>
        <p:txBody>
          <a:bodyPr>
            <a:normAutofit/>
          </a:bodyPr>
          <a:lstStyle/>
          <a:p>
            <a:endParaRPr lang="en-US" sz="4000" dirty="0"/>
          </a:p>
        </p:txBody>
      </p:sp>
      <p:sp>
        <p:nvSpPr>
          <p:cNvPr id="3" name="Subtitle 2">
            <a:extLst>
              <a:ext uri="{FF2B5EF4-FFF2-40B4-BE49-F238E27FC236}">
                <a16:creationId xmlns:a16="http://schemas.microsoft.com/office/drawing/2014/main" id="{E81E343A-BEAC-1D43-A08B-A1CCEA50DC9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9227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7247-AE08-644C-A320-FD27D9FBD88A}"/>
              </a:ext>
            </a:extLst>
          </p:cNvPr>
          <p:cNvSpPr>
            <a:spLocks noGrp="1"/>
          </p:cNvSpPr>
          <p:nvPr>
            <p:ph type="ctrTitle"/>
          </p:nvPr>
        </p:nvSpPr>
        <p:spPr>
          <a:xfrm>
            <a:off x="917448" y="2310449"/>
            <a:ext cx="9440034" cy="1828801"/>
          </a:xfrm>
        </p:spPr>
        <p:txBody>
          <a:bodyPr>
            <a:noAutofit/>
          </a:bodyPr>
          <a:lstStyle/>
          <a:p>
            <a:br>
              <a:rPr lang="en-AU" sz="4000" dirty="0">
                <a:effectLst/>
              </a:rPr>
            </a:br>
            <a:r>
              <a:rPr lang="en-AU" sz="4000" dirty="0">
                <a:effectLst/>
              </a:rPr>
              <a:t>“the son of god suffered unto the death not that man might not suffer, but that their suffering might be like his.”</a:t>
            </a:r>
            <a:br>
              <a:rPr lang="en-AU" sz="4000" dirty="0">
                <a:effectLst/>
              </a:rPr>
            </a:br>
            <a:endParaRPr lang="en-US" sz="4000" dirty="0"/>
          </a:p>
        </p:txBody>
      </p:sp>
      <p:sp>
        <p:nvSpPr>
          <p:cNvPr id="3" name="Subtitle 2">
            <a:extLst>
              <a:ext uri="{FF2B5EF4-FFF2-40B4-BE49-F238E27FC236}">
                <a16:creationId xmlns:a16="http://schemas.microsoft.com/office/drawing/2014/main" id="{E81E343A-BEAC-1D43-A08B-A1CCEA50DC92}"/>
              </a:ext>
            </a:extLst>
          </p:cNvPr>
          <p:cNvSpPr>
            <a:spLocks noGrp="1"/>
          </p:cNvSpPr>
          <p:nvPr>
            <p:ph type="subTitle" idx="1"/>
          </p:nvPr>
        </p:nvSpPr>
        <p:spPr>
          <a:xfrm>
            <a:off x="2150364" y="1505712"/>
            <a:ext cx="7891272" cy="1069848"/>
          </a:xfrm>
        </p:spPr>
        <p:txBody>
          <a:bodyPr>
            <a:normAutofit/>
          </a:bodyPr>
          <a:lstStyle/>
          <a:p>
            <a:pPr algn="ctr"/>
            <a:r>
              <a:rPr lang="en-AU" sz="4000" dirty="0">
                <a:latin typeface="+mj-lt"/>
              </a:rPr>
              <a:t>George Macdonald</a:t>
            </a:r>
            <a:endParaRPr lang="en-US" sz="4000" dirty="0">
              <a:latin typeface="+mj-lt"/>
            </a:endParaRPr>
          </a:p>
        </p:txBody>
      </p:sp>
    </p:spTree>
    <p:extLst>
      <p:ext uri="{BB962C8B-B14F-4D97-AF65-F5344CB8AC3E}">
        <p14:creationId xmlns:p14="http://schemas.microsoft.com/office/powerpoint/2010/main" val="3206706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7247-AE08-644C-A320-FD27D9FBD88A}"/>
              </a:ext>
            </a:extLst>
          </p:cNvPr>
          <p:cNvSpPr>
            <a:spLocks noGrp="1"/>
          </p:cNvSpPr>
          <p:nvPr>
            <p:ph type="ctrTitle"/>
          </p:nvPr>
        </p:nvSpPr>
        <p:spPr>
          <a:xfrm>
            <a:off x="1069848" y="2219009"/>
            <a:ext cx="9440034" cy="1828801"/>
          </a:xfrm>
          <a:noFill/>
        </p:spPr>
        <p:txBody>
          <a:bodyPr>
            <a:noAutofit/>
          </a:bodyPr>
          <a:lstStyle/>
          <a:p>
            <a:pPr algn="ctr"/>
            <a:r>
              <a:rPr lang="en-AU" sz="4400" dirty="0"/>
              <a:t>Hebrews 12</a:t>
            </a:r>
            <a:br>
              <a:rPr lang="en-AU" sz="4400" dirty="0"/>
            </a:br>
            <a:br>
              <a:rPr lang="en-AU" sz="4400" dirty="0"/>
            </a:br>
            <a:r>
              <a:rPr lang="en-AU" sz="4400" dirty="0">
                <a:effectLst/>
              </a:rPr>
              <a:t>Consider him who endured from sinners such hostility against himself, so that you may not grow weary or fainthearted. In your struggle against sin you have not yet resisted to the point of shedding your blood</a:t>
            </a:r>
            <a:br>
              <a:rPr lang="en-AU" sz="4400" dirty="0">
                <a:effectLst/>
              </a:rPr>
            </a:br>
            <a:endParaRPr lang="en-US" sz="4400" dirty="0"/>
          </a:p>
        </p:txBody>
      </p:sp>
      <p:sp>
        <p:nvSpPr>
          <p:cNvPr id="3" name="Subtitle 2">
            <a:extLst>
              <a:ext uri="{FF2B5EF4-FFF2-40B4-BE49-F238E27FC236}">
                <a16:creationId xmlns:a16="http://schemas.microsoft.com/office/drawing/2014/main" id="{E81E343A-BEAC-1D43-A08B-A1CCEA50DC9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53092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7247-AE08-644C-A320-FD27D9FBD88A}"/>
              </a:ext>
            </a:extLst>
          </p:cNvPr>
          <p:cNvSpPr>
            <a:spLocks noGrp="1"/>
          </p:cNvSpPr>
          <p:nvPr>
            <p:ph type="ctrTitle"/>
          </p:nvPr>
        </p:nvSpPr>
        <p:spPr>
          <a:xfrm>
            <a:off x="1069848" y="2164080"/>
            <a:ext cx="9440034" cy="1828801"/>
          </a:xfrm>
        </p:spPr>
        <p:txBody>
          <a:bodyPr>
            <a:noAutofit/>
          </a:bodyPr>
          <a:lstStyle/>
          <a:p>
            <a:r>
              <a:rPr lang="en-AU" sz="4000" b="1" dirty="0">
                <a:effectLst/>
              </a:rPr>
              <a:t>Joy</a:t>
            </a:r>
            <a:br>
              <a:rPr lang="en-AU" sz="4000" dirty="0">
                <a:effectLst/>
              </a:rPr>
            </a:br>
            <a:r>
              <a:rPr lang="en-AU" sz="4000" i="1" dirty="0">
                <a:effectLst/>
              </a:rPr>
              <a:t>“who for the joy set before him endured the cross, scorning its shame and sat at the right hand of the throne of God”</a:t>
            </a:r>
            <a:br>
              <a:rPr lang="en-AU" sz="4000" dirty="0">
                <a:effectLst/>
              </a:rPr>
            </a:br>
            <a:endParaRPr lang="en-US" sz="4000" dirty="0"/>
          </a:p>
        </p:txBody>
      </p:sp>
      <p:sp>
        <p:nvSpPr>
          <p:cNvPr id="3" name="Subtitle 2">
            <a:extLst>
              <a:ext uri="{FF2B5EF4-FFF2-40B4-BE49-F238E27FC236}">
                <a16:creationId xmlns:a16="http://schemas.microsoft.com/office/drawing/2014/main" id="{E81E343A-BEAC-1D43-A08B-A1CCEA50DC9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668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7247-AE08-644C-A320-FD27D9FBD88A}"/>
              </a:ext>
            </a:extLst>
          </p:cNvPr>
          <p:cNvSpPr>
            <a:spLocks noGrp="1"/>
          </p:cNvSpPr>
          <p:nvPr>
            <p:ph type="ctrTitle"/>
          </p:nvPr>
        </p:nvSpPr>
        <p:spPr>
          <a:xfrm>
            <a:off x="990600" y="2043663"/>
            <a:ext cx="10088880" cy="2031055"/>
          </a:xfrm>
        </p:spPr>
        <p:txBody>
          <a:bodyPr>
            <a:normAutofit/>
          </a:bodyPr>
          <a:lstStyle/>
          <a:p>
            <a:pPr algn="ctr"/>
            <a:r>
              <a:rPr lang="en-AU" sz="3300" i="1" dirty="0">
                <a:effectLst/>
                <a:latin typeface="Chalkboard SE" panose="03050602040202020205" pitchFamily="66" charset="77"/>
              </a:rPr>
              <a:t>“</a:t>
            </a:r>
            <a:r>
              <a:rPr lang="en-AU" sz="4000" i="1" dirty="0">
                <a:effectLst/>
                <a:latin typeface="Chalkboard SE" panose="03050602040202020205" pitchFamily="66" charset="77"/>
              </a:rPr>
              <a:t>Now faith is confidence in what we hope for, and assurance about what we do not see”.</a:t>
            </a:r>
            <a:br>
              <a:rPr lang="en-AU" sz="3300" dirty="0">
                <a:effectLst/>
                <a:latin typeface="Chalkboard SE" panose="03050602040202020205" pitchFamily="66" charset="77"/>
              </a:rPr>
            </a:br>
            <a:endParaRPr lang="en-US" sz="3300" dirty="0">
              <a:latin typeface="Chalkboard SE" panose="03050602040202020205" pitchFamily="66" charset="77"/>
            </a:endParaRPr>
          </a:p>
        </p:txBody>
      </p:sp>
      <p:sp>
        <p:nvSpPr>
          <p:cNvPr id="3" name="Subtitle 2">
            <a:extLst>
              <a:ext uri="{FF2B5EF4-FFF2-40B4-BE49-F238E27FC236}">
                <a16:creationId xmlns:a16="http://schemas.microsoft.com/office/drawing/2014/main" id="{E81E343A-BEAC-1D43-A08B-A1CCEA50DC92}"/>
              </a:ext>
            </a:extLst>
          </p:cNvPr>
          <p:cNvSpPr>
            <a:spLocks noGrp="1"/>
          </p:cNvSpPr>
          <p:nvPr>
            <p:ph type="subTitle" idx="1"/>
          </p:nvPr>
        </p:nvSpPr>
        <p:spPr>
          <a:xfrm>
            <a:off x="3045368" y="4074718"/>
            <a:ext cx="6105194" cy="682079"/>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1064615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7247-AE08-644C-A320-FD27D9FBD88A}"/>
              </a:ext>
            </a:extLst>
          </p:cNvPr>
          <p:cNvSpPr>
            <a:spLocks noGrp="1"/>
          </p:cNvSpPr>
          <p:nvPr>
            <p:ph type="ctrTitle"/>
          </p:nvPr>
        </p:nvSpPr>
        <p:spPr>
          <a:xfrm>
            <a:off x="1375983" y="2750715"/>
            <a:ext cx="9440034" cy="1828801"/>
          </a:xfrm>
        </p:spPr>
        <p:txBody>
          <a:bodyPr>
            <a:noAutofit/>
          </a:bodyPr>
          <a:lstStyle/>
          <a:p>
            <a:pPr algn="ctr"/>
            <a:r>
              <a:rPr lang="en-AU" sz="4400" dirty="0">
                <a:effectLst/>
              </a:rPr>
              <a:t>Psalm 34:1-3 </a:t>
            </a:r>
            <a:br>
              <a:rPr lang="en-AU" sz="4400" dirty="0">
                <a:effectLst/>
              </a:rPr>
            </a:br>
            <a:br>
              <a:rPr lang="en-AU" sz="4400" dirty="0">
                <a:effectLst/>
              </a:rPr>
            </a:br>
            <a:r>
              <a:rPr lang="en-AU" sz="4400" dirty="0">
                <a:effectLst/>
              </a:rPr>
              <a:t>I will bless the lord at all times, his praise shall continually be in my mouth. My soul makes it’s boast in the lord, let the afflicted hear and be glad. O magnify the lord with me and let us exalt his name together. </a:t>
            </a:r>
            <a:br>
              <a:rPr lang="en-AU" sz="4400" dirty="0">
                <a:effectLst/>
              </a:rPr>
            </a:br>
            <a:endParaRPr lang="en-US" sz="4400" dirty="0"/>
          </a:p>
        </p:txBody>
      </p:sp>
      <p:sp>
        <p:nvSpPr>
          <p:cNvPr id="3" name="Subtitle 2">
            <a:extLst>
              <a:ext uri="{FF2B5EF4-FFF2-40B4-BE49-F238E27FC236}">
                <a16:creationId xmlns:a16="http://schemas.microsoft.com/office/drawing/2014/main" id="{E81E343A-BEAC-1D43-A08B-A1CCEA50DC9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0576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7247-AE08-644C-A320-FD27D9FBD88A}"/>
              </a:ext>
            </a:extLst>
          </p:cNvPr>
          <p:cNvSpPr>
            <a:spLocks noGrp="1"/>
          </p:cNvSpPr>
          <p:nvPr>
            <p:ph type="ctrTitle"/>
          </p:nvPr>
        </p:nvSpPr>
        <p:spPr>
          <a:xfrm>
            <a:off x="197213" y="3093720"/>
            <a:ext cx="11507107" cy="1860981"/>
          </a:xfrm>
        </p:spPr>
        <p:txBody>
          <a:bodyPr>
            <a:noAutofit/>
          </a:bodyPr>
          <a:lstStyle/>
          <a:p>
            <a:pPr algn="ctr">
              <a:lnSpc>
                <a:spcPct val="150000"/>
              </a:lnSpc>
            </a:pPr>
            <a:r>
              <a:rPr lang="en-AU" sz="2400" i="1" dirty="0">
                <a:effectLst/>
                <a:latin typeface="Chalkboard SE" panose="03050602040202020205" pitchFamily="66" charset="77"/>
                <a:cs typeface="Myanmar Text" panose="020B0502040204020203" pitchFamily="34" charset="0"/>
              </a:rPr>
              <a:t>Therefore, since we are surrounded by so great a cloud of witnesses, let us also lay aside every weight, and sin which clings so closely, and let us run with endurance the race that is set before us, looking to Jesus, the founder and perfecter of our faith, who for the joy that was set before him endured the cross, despising the shame, and is seated at the right hand of the throne of God. Consider him who endured from sinners such hostility against himself, so that you may not grow weary or fainthearted. In your struggle against sin you have not yet resisted to the point of shedding your blood.</a:t>
            </a:r>
            <a:br>
              <a:rPr lang="en-AU" sz="2400" dirty="0">
                <a:effectLst/>
                <a:latin typeface="Chalkboard SE" panose="03050602040202020205" pitchFamily="66" charset="77"/>
                <a:cs typeface="Myanmar Text" panose="020B0502040204020203" pitchFamily="34" charset="0"/>
              </a:rPr>
            </a:br>
            <a:endParaRPr lang="en-US" sz="2400" dirty="0">
              <a:latin typeface="Chalkboard SE" panose="03050602040202020205" pitchFamily="66" charset="77"/>
              <a:cs typeface="Myanmar Text" panose="020B0502040204020203" pitchFamily="34" charset="0"/>
            </a:endParaRPr>
          </a:p>
        </p:txBody>
      </p:sp>
      <p:sp>
        <p:nvSpPr>
          <p:cNvPr id="3" name="Subtitle 2">
            <a:extLst>
              <a:ext uri="{FF2B5EF4-FFF2-40B4-BE49-F238E27FC236}">
                <a16:creationId xmlns:a16="http://schemas.microsoft.com/office/drawing/2014/main" id="{E81E343A-BEAC-1D43-A08B-A1CCEA50DC92}"/>
              </a:ext>
            </a:extLst>
          </p:cNvPr>
          <p:cNvSpPr>
            <a:spLocks noGrp="1"/>
          </p:cNvSpPr>
          <p:nvPr>
            <p:ph type="subTitle" idx="1"/>
          </p:nvPr>
        </p:nvSpPr>
        <p:spPr>
          <a:xfrm>
            <a:off x="197213" y="267551"/>
            <a:ext cx="9440034" cy="807720"/>
          </a:xfrm>
        </p:spPr>
        <p:txBody>
          <a:bodyPr>
            <a:normAutofit/>
          </a:bodyPr>
          <a:lstStyle/>
          <a:p>
            <a:pPr algn="l"/>
            <a:r>
              <a:rPr lang="en-US" sz="4000" dirty="0">
                <a:solidFill>
                  <a:schemeClr val="accent1">
                    <a:lumMod val="75000"/>
                  </a:schemeClr>
                </a:solidFill>
                <a:latin typeface="Chalkboard SE" panose="03050602040202020205" pitchFamily="66" charset="77"/>
              </a:rPr>
              <a:t>Hebrews 12 1-4</a:t>
            </a:r>
          </a:p>
        </p:txBody>
      </p:sp>
    </p:spTree>
    <p:extLst>
      <p:ext uri="{BB962C8B-B14F-4D97-AF65-F5344CB8AC3E}">
        <p14:creationId xmlns:p14="http://schemas.microsoft.com/office/powerpoint/2010/main" val="292326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7247-AE08-644C-A320-FD27D9FBD88A}"/>
              </a:ext>
            </a:extLst>
          </p:cNvPr>
          <p:cNvSpPr>
            <a:spLocks noGrp="1"/>
          </p:cNvSpPr>
          <p:nvPr>
            <p:ph type="ctrTitle"/>
          </p:nvPr>
        </p:nvSpPr>
        <p:spPr>
          <a:xfrm>
            <a:off x="396240" y="2318180"/>
            <a:ext cx="11582399" cy="2802460"/>
          </a:xfrm>
        </p:spPr>
        <p:txBody>
          <a:bodyPr>
            <a:noAutofit/>
          </a:bodyPr>
          <a:lstStyle/>
          <a:p>
            <a:pPr lvl="0"/>
            <a:r>
              <a:rPr lang="en-AU" sz="5400" dirty="0">
                <a:effectLst/>
              </a:rPr>
              <a:t>1. What is Faith?</a:t>
            </a:r>
            <a:br>
              <a:rPr lang="en-AU" sz="5400" dirty="0">
                <a:effectLst/>
              </a:rPr>
            </a:br>
            <a:r>
              <a:rPr lang="en-AU" sz="5400" dirty="0">
                <a:effectLst/>
              </a:rPr>
              <a:t> </a:t>
            </a:r>
            <a:br>
              <a:rPr lang="en-AU" sz="5400" dirty="0">
                <a:effectLst/>
              </a:rPr>
            </a:br>
            <a:r>
              <a:rPr lang="en-AU" sz="5400" dirty="0">
                <a:effectLst/>
              </a:rPr>
              <a:t>2. How do we develop or grow in Faith?</a:t>
            </a:r>
            <a:br>
              <a:rPr lang="en-AU" sz="5400" dirty="0">
                <a:effectLst/>
              </a:rPr>
            </a:br>
            <a:r>
              <a:rPr lang="en-AU" sz="5400" dirty="0">
                <a:effectLst/>
              </a:rPr>
              <a:t> </a:t>
            </a:r>
            <a:br>
              <a:rPr lang="en-AU" sz="5400" dirty="0">
                <a:effectLst/>
              </a:rPr>
            </a:br>
            <a:r>
              <a:rPr lang="en-AU" sz="5400" dirty="0">
                <a:effectLst/>
              </a:rPr>
              <a:t>3. How do we keep faith during pain and         suffering?</a:t>
            </a:r>
            <a:br>
              <a:rPr lang="en-AU" sz="5400" dirty="0">
                <a:effectLst/>
              </a:rPr>
            </a:br>
            <a:endParaRPr lang="en-US" sz="5400" dirty="0"/>
          </a:p>
        </p:txBody>
      </p:sp>
      <p:sp>
        <p:nvSpPr>
          <p:cNvPr id="3" name="Subtitle 2">
            <a:extLst>
              <a:ext uri="{FF2B5EF4-FFF2-40B4-BE49-F238E27FC236}">
                <a16:creationId xmlns:a16="http://schemas.microsoft.com/office/drawing/2014/main" id="{E81E343A-BEAC-1D43-A08B-A1CCEA50DC9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1839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7247-AE08-644C-A320-FD27D9FBD88A}"/>
              </a:ext>
            </a:extLst>
          </p:cNvPr>
          <p:cNvSpPr>
            <a:spLocks noGrp="1"/>
          </p:cNvSpPr>
          <p:nvPr>
            <p:ph type="ctrTitle"/>
          </p:nvPr>
        </p:nvSpPr>
        <p:spPr>
          <a:xfrm>
            <a:off x="1370693" y="2011681"/>
            <a:ext cx="9440034" cy="2286742"/>
          </a:xfrm>
        </p:spPr>
        <p:txBody>
          <a:bodyPr>
            <a:noAutofit/>
          </a:bodyPr>
          <a:lstStyle/>
          <a:p>
            <a:pPr algn="ctr"/>
            <a:r>
              <a:rPr lang="en-AU" sz="6600" dirty="0">
                <a:solidFill>
                  <a:schemeClr val="accent2">
                    <a:lumMod val="60000"/>
                    <a:lumOff val="40000"/>
                  </a:schemeClr>
                </a:solidFill>
                <a:effectLst/>
              </a:rPr>
              <a:t>What is Faith: </a:t>
            </a:r>
            <a:br>
              <a:rPr lang="en-AU" sz="4000" dirty="0">
                <a:effectLst/>
              </a:rPr>
            </a:br>
            <a:r>
              <a:rPr lang="en-AU" sz="4000" dirty="0">
                <a:effectLst/>
              </a:rPr>
              <a:t> </a:t>
            </a:r>
            <a:br>
              <a:rPr lang="en-AU" sz="4000" dirty="0">
                <a:effectLst/>
              </a:rPr>
            </a:br>
            <a:r>
              <a:rPr lang="en-AU" sz="4000" i="1" dirty="0">
                <a:effectLst/>
              </a:rPr>
              <a:t>“Now faith is confidence in what we hope for, and assurance about what we do not see”.</a:t>
            </a:r>
            <a:br>
              <a:rPr lang="en-AU" sz="4000" dirty="0">
                <a:effectLst/>
              </a:rPr>
            </a:br>
            <a:endParaRPr lang="en-US" sz="4000" dirty="0"/>
          </a:p>
        </p:txBody>
      </p:sp>
      <p:sp>
        <p:nvSpPr>
          <p:cNvPr id="3" name="Subtitle 2">
            <a:extLst>
              <a:ext uri="{FF2B5EF4-FFF2-40B4-BE49-F238E27FC236}">
                <a16:creationId xmlns:a16="http://schemas.microsoft.com/office/drawing/2014/main" id="{E81E343A-BEAC-1D43-A08B-A1CCEA50DC9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8522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7247-AE08-644C-A320-FD27D9FBD88A}"/>
              </a:ext>
            </a:extLst>
          </p:cNvPr>
          <p:cNvSpPr>
            <a:spLocks noGrp="1"/>
          </p:cNvSpPr>
          <p:nvPr>
            <p:ph type="ctrTitle"/>
          </p:nvPr>
        </p:nvSpPr>
        <p:spPr>
          <a:xfrm>
            <a:off x="441960" y="1432223"/>
            <a:ext cx="11490960" cy="3035808"/>
          </a:xfrm>
        </p:spPr>
        <p:txBody>
          <a:bodyPr>
            <a:normAutofit/>
          </a:bodyPr>
          <a:lstStyle/>
          <a:p>
            <a:pPr algn="ctr"/>
            <a:r>
              <a:rPr lang="en-AU" sz="8000" dirty="0">
                <a:solidFill>
                  <a:schemeClr val="accent2">
                    <a:lumMod val="60000"/>
                    <a:lumOff val="40000"/>
                  </a:schemeClr>
                </a:solidFill>
                <a:effectLst/>
              </a:rPr>
              <a:t>How do we develop or grow in faith:</a:t>
            </a:r>
            <a:br>
              <a:rPr lang="en-AU" sz="8000" dirty="0">
                <a:solidFill>
                  <a:schemeClr val="accent2">
                    <a:lumMod val="60000"/>
                    <a:lumOff val="40000"/>
                  </a:schemeClr>
                </a:solidFill>
                <a:effectLst/>
              </a:rPr>
            </a:br>
            <a:endParaRPr lang="en-US" sz="8000" dirty="0">
              <a:solidFill>
                <a:schemeClr val="accent2">
                  <a:lumMod val="60000"/>
                  <a:lumOff val="40000"/>
                </a:schemeClr>
              </a:solidFill>
            </a:endParaRPr>
          </a:p>
        </p:txBody>
      </p:sp>
      <p:sp>
        <p:nvSpPr>
          <p:cNvPr id="3" name="Subtitle 2">
            <a:extLst>
              <a:ext uri="{FF2B5EF4-FFF2-40B4-BE49-F238E27FC236}">
                <a16:creationId xmlns:a16="http://schemas.microsoft.com/office/drawing/2014/main" id="{E81E343A-BEAC-1D43-A08B-A1CCEA50DC9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27839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bg2"/>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7247-AE08-644C-A320-FD27D9FBD88A}"/>
              </a:ext>
            </a:extLst>
          </p:cNvPr>
          <p:cNvSpPr>
            <a:spLocks noGrp="1"/>
          </p:cNvSpPr>
          <p:nvPr>
            <p:ph type="ctrTitle"/>
          </p:nvPr>
        </p:nvSpPr>
        <p:spPr>
          <a:xfrm>
            <a:off x="1039273" y="2089580"/>
            <a:ext cx="10024967" cy="1828801"/>
          </a:xfrm>
        </p:spPr>
        <p:txBody>
          <a:bodyPr>
            <a:noAutofit/>
          </a:bodyPr>
          <a:lstStyle/>
          <a:p>
            <a:br>
              <a:rPr lang="en-AU" sz="2800" dirty="0">
                <a:effectLst/>
                <a:latin typeface="Chalkboard SE" panose="03050602040202020205" pitchFamily="66" charset="77"/>
              </a:rPr>
            </a:br>
            <a:r>
              <a:rPr lang="en-AU" sz="2800" dirty="0">
                <a:effectLst/>
                <a:latin typeface="Chalkboard SE" panose="03050602040202020205" pitchFamily="66" charset="77"/>
              </a:rPr>
              <a:t>a process by which someone who comes to trust God begins to explore the intellectual landscape. We do not replace our faith with understanding but to supplement faith with understanding, seeing this as a natural progression from trusting God to understanding God. </a:t>
            </a:r>
            <a:br>
              <a:rPr lang="en-AU" sz="2800" dirty="0">
                <a:effectLst/>
                <a:latin typeface="Chalkboard SE" panose="03050602040202020205" pitchFamily="66" charset="77"/>
              </a:rPr>
            </a:br>
            <a:endParaRPr lang="en-US" sz="2800" dirty="0">
              <a:latin typeface="Chalkboard SE" panose="03050602040202020205" pitchFamily="66" charset="77"/>
            </a:endParaRPr>
          </a:p>
        </p:txBody>
      </p:sp>
      <p:sp>
        <p:nvSpPr>
          <p:cNvPr id="3" name="Subtitle 2">
            <a:extLst>
              <a:ext uri="{FF2B5EF4-FFF2-40B4-BE49-F238E27FC236}">
                <a16:creationId xmlns:a16="http://schemas.microsoft.com/office/drawing/2014/main" id="{E81E343A-BEAC-1D43-A08B-A1CCEA50DC92}"/>
              </a:ext>
            </a:extLst>
          </p:cNvPr>
          <p:cNvSpPr>
            <a:spLocks noGrp="1"/>
          </p:cNvSpPr>
          <p:nvPr>
            <p:ph type="subTitle" idx="1"/>
          </p:nvPr>
        </p:nvSpPr>
        <p:spPr>
          <a:xfrm>
            <a:off x="1618488" y="167640"/>
            <a:ext cx="7891272" cy="1069848"/>
          </a:xfrm>
        </p:spPr>
        <p:txBody>
          <a:bodyPr>
            <a:normAutofit fontScale="85000" lnSpcReduction="20000"/>
          </a:bodyPr>
          <a:lstStyle/>
          <a:p>
            <a:r>
              <a:rPr lang="en-AU" sz="2800" dirty="0" err="1">
                <a:latin typeface="Chalkboard SE" panose="03050602040202020205" pitchFamily="66" charset="77"/>
              </a:rPr>
              <a:t>Anselno</a:t>
            </a:r>
            <a:r>
              <a:rPr lang="en-AU" sz="2800" dirty="0">
                <a:latin typeface="Chalkboard SE" panose="03050602040202020205" pitchFamily="66" charset="77"/>
              </a:rPr>
              <a:t> of </a:t>
            </a:r>
            <a:r>
              <a:rPr lang="en-AU" sz="2800" dirty="0" err="1">
                <a:latin typeface="Chalkboard SE" panose="03050602040202020205" pitchFamily="66" charset="77"/>
              </a:rPr>
              <a:t>Canterburry</a:t>
            </a:r>
            <a:r>
              <a:rPr lang="en-AU" sz="2800" dirty="0">
                <a:latin typeface="Chalkboard SE" panose="03050602040202020205" pitchFamily="66" charset="77"/>
              </a:rPr>
              <a:t>: </a:t>
            </a:r>
            <a:br>
              <a:rPr lang="en-AU" sz="2800" dirty="0">
                <a:latin typeface="Chalkboard SE" panose="03050602040202020205" pitchFamily="66" charset="77"/>
              </a:rPr>
            </a:br>
            <a:endParaRPr lang="en-AU" sz="2800" dirty="0">
              <a:latin typeface="Chalkboard SE" panose="03050602040202020205" pitchFamily="66" charset="77"/>
            </a:endParaRPr>
          </a:p>
          <a:p>
            <a:pPr algn="ctr"/>
            <a:r>
              <a:rPr lang="en-AU" sz="2800" b="1" i="1" dirty="0">
                <a:latin typeface="Chalkboard SE" panose="03050602040202020205" pitchFamily="66" charset="77"/>
              </a:rPr>
              <a:t>“faith seeking understand”</a:t>
            </a:r>
            <a:endParaRPr lang="en-US" sz="2800" dirty="0"/>
          </a:p>
        </p:txBody>
      </p:sp>
    </p:spTree>
    <p:extLst>
      <p:ext uri="{BB962C8B-B14F-4D97-AF65-F5344CB8AC3E}">
        <p14:creationId xmlns:p14="http://schemas.microsoft.com/office/powerpoint/2010/main" val="279563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chemeClr val="bg2"/>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15AAB4E-1AF6-4A73-9822-087B0F4ED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9977247-AE08-644C-A320-FD27D9FBD88A}"/>
              </a:ext>
            </a:extLst>
          </p:cNvPr>
          <p:cNvSpPr>
            <a:spLocks noGrp="1"/>
          </p:cNvSpPr>
          <p:nvPr>
            <p:ph type="ctrTitle"/>
          </p:nvPr>
        </p:nvSpPr>
        <p:spPr>
          <a:xfrm>
            <a:off x="643467" y="643466"/>
            <a:ext cx="6707157" cy="5571067"/>
          </a:xfrm>
        </p:spPr>
        <p:txBody>
          <a:bodyPr>
            <a:normAutofit/>
          </a:bodyPr>
          <a:lstStyle/>
          <a:p>
            <a:pPr algn="ctr"/>
            <a:br>
              <a:rPr lang="en-AU" sz="3100" dirty="0">
                <a:effectLst/>
              </a:rPr>
            </a:br>
            <a:r>
              <a:rPr lang="en-AU" sz="3100" dirty="0">
                <a:effectLst/>
              </a:rPr>
              <a:t>Having believed in god and maid that initial decision to “become Christian” we then long to understand the inner dynamics and structure of our faith. Developing a great appreciation for what God has done throughout time, though the life death and resurrection of Jesus and also in our lives. This leads to a faith that is no longer blind but awaken, open and transformed. It’s the type of faith that affects the human mind, heart and will. </a:t>
            </a:r>
            <a:endParaRPr lang="en-US" sz="3100" dirty="0"/>
          </a:p>
        </p:txBody>
      </p:sp>
      <p:sp>
        <p:nvSpPr>
          <p:cNvPr id="10" name="Rectangle 9">
            <a:extLst>
              <a:ext uri="{FF2B5EF4-FFF2-40B4-BE49-F238E27FC236}">
                <a16:creationId xmlns:a16="http://schemas.microsoft.com/office/drawing/2014/main" id="{3FD794DA-8ACE-4EC4-8EB7-A34B9F6C1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8454" y="-2"/>
            <a:ext cx="4513546" cy="6858002"/>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E81E343A-BEAC-1D43-A08B-A1CCEA50DC92}"/>
              </a:ext>
            </a:extLst>
          </p:cNvPr>
          <p:cNvSpPr>
            <a:spLocks noGrp="1"/>
          </p:cNvSpPr>
          <p:nvPr>
            <p:ph type="subTitle" idx="1"/>
          </p:nvPr>
        </p:nvSpPr>
        <p:spPr>
          <a:xfrm>
            <a:off x="7994091" y="643465"/>
            <a:ext cx="3725961" cy="5571067"/>
          </a:xfrm>
        </p:spPr>
        <p:txBody>
          <a:bodyPr anchor="ctr">
            <a:normAutofit/>
          </a:bodyPr>
          <a:lstStyle/>
          <a:p>
            <a:r>
              <a:rPr lang="en-AU" sz="2400" dirty="0"/>
              <a:t>W H Griffith Thomas</a:t>
            </a:r>
            <a:endParaRPr lang="en-US" dirty="0">
              <a:solidFill>
                <a:srgbClr val="000000"/>
              </a:solidFill>
            </a:endParaRPr>
          </a:p>
        </p:txBody>
      </p:sp>
    </p:spTree>
    <p:extLst>
      <p:ext uri="{BB962C8B-B14F-4D97-AF65-F5344CB8AC3E}">
        <p14:creationId xmlns:p14="http://schemas.microsoft.com/office/powerpoint/2010/main" val="3036334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7247-AE08-644C-A320-FD27D9FBD88A}"/>
              </a:ext>
            </a:extLst>
          </p:cNvPr>
          <p:cNvSpPr>
            <a:spLocks noGrp="1"/>
          </p:cNvSpPr>
          <p:nvPr>
            <p:ph type="ctrTitle"/>
          </p:nvPr>
        </p:nvSpPr>
        <p:spPr>
          <a:xfrm>
            <a:off x="381000" y="1854708"/>
            <a:ext cx="11430000" cy="3035808"/>
          </a:xfrm>
        </p:spPr>
        <p:txBody>
          <a:bodyPr>
            <a:normAutofit/>
          </a:bodyPr>
          <a:lstStyle/>
          <a:p>
            <a:pPr algn="ctr"/>
            <a:r>
              <a:rPr lang="en-AU" sz="8000" dirty="0">
                <a:solidFill>
                  <a:schemeClr val="accent2">
                    <a:lumMod val="60000"/>
                    <a:lumOff val="40000"/>
                  </a:schemeClr>
                </a:solidFill>
                <a:effectLst/>
              </a:rPr>
              <a:t>How do we keep Faith in suffering and pain:</a:t>
            </a:r>
            <a:br>
              <a:rPr lang="en-AU" sz="8000" dirty="0">
                <a:solidFill>
                  <a:schemeClr val="accent2">
                    <a:lumMod val="60000"/>
                    <a:lumOff val="40000"/>
                  </a:schemeClr>
                </a:solidFill>
                <a:effectLst/>
              </a:rPr>
            </a:br>
            <a:endParaRPr lang="en-US" sz="8000" dirty="0">
              <a:solidFill>
                <a:schemeClr val="accent2">
                  <a:lumMod val="60000"/>
                  <a:lumOff val="40000"/>
                </a:schemeClr>
              </a:solidFill>
            </a:endParaRPr>
          </a:p>
        </p:txBody>
      </p:sp>
      <p:sp>
        <p:nvSpPr>
          <p:cNvPr id="3" name="Subtitle 2">
            <a:extLst>
              <a:ext uri="{FF2B5EF4-FFF2-40B4-BE49-F238E27FC236}">
                <a16:creationId xmlns:a16="http://schemas.microsoft.com/office/drawing/2014/main" id="{E81E343A-BEAC-1D43-A08B-A1CCEA50DC9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979959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34</TotalTime>
  <Words>218</Words>
  <Application>Microsoft Macintosh PowerPoint</Application>
  <PresentationFormat>Widescreen</PresentationFormat>
  <Paragraphs>26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Chalkboard SE</vt:lpstr>
      <vt:lpstr>Rockwell</vt:lpstr>
      <vt:lpstr>Rockwell Condensed</vt:lpstr>
      <vt:lpstr>Rockwell Extra Bold</vt:lpstr>
      <vt:lpstr>Wingdings</vt:lpstr>
      <vt:lpstr>Wood Type</vt:lpstr>
      <vt:lpstr>Faith:  </vt:lpstr>
      <vt:lpstr>“Now faith is confidence in what we hope for, and assurance about what we do not see”. </vt:lpstr>
      <vt:lpstr>Therefore, since we are surrounded by so great a cloud of witnesses, let us also lay aside every weight, and sin which clings so closely, and let us run with endurance the race that is set before us, looking to Jesus, the founder and perfecter of our faith, who for the joy that was set before him endured the cross, despising the shame, and is seated at the right hand of the throne of God. Consider him who endured from sinners such hostility against himself, so that you may not grow weary or fainthearted. In your struggle against sin you have not yet resisted to the point of shedding your blood. </vt:lpstr>
      <vt:lpstr>1. What is Faith?   2. How do we develop or grow in Faith?   3. How do we keep faith during pain and         suffering? </vt:lpstr>
      <vt:lpstr>What is Faith:    “Now faith is confidence in what we hope for, and assurance about what we do not see”. </vt:lpstr>
      <vt:lpstr>How do we develop or grow in faith: </vt:lpstr>
      <vt:lpstr> a process by which someone who comes to trust God begins to explore the intellectual landscape. We do not replace our faith with understanding but to supplement faith with understanding, seeing this as a natural progression from trusting God to understanding God.  </vt:lpstr>
      <vt:lpstr> Having believed in god and maid that initial decision to “become Christian” we then long to understand the inner dynamics and structure of our faith. Developing a great appreciation for what God has done throughout time, though the life death and resurrection of Jesus and also in our lives. This leads to a faith that is no longer blind but awaken, open and transformed. It’s the type of faith that affects the human mind, heart and will. </vt:lpstr>
      <vt:lpstr>How do we keep Faith in suffering and pain: </vt:lpstr>
      <vt:lpstr>1. Patient 2. Perspective 3. Obedient 4. Centered on god 5. Joy</vt:lpstr>
      <vt:lpstr>Patient “Let us run with perseverance the race marked out for us” </vt:lpstr>
      <vt:lpstr>Perspective  What point of view am I looking from or too? The perspective we that we have-</vt:lpstr>
      <vt:lpstr>Obedient  Therefore…..let us throw off everything that hinders and the sin that so easily entangles” </vt:lpstr>
      <vt:lpstr>CS LEWIS  “we are not merrily imperfect creatures who must be improved: we are rebels who must lay down our arms. We must render back our will which we have so long claimed for our own. “but to surrender a self-will inflamed and swollen with years of usurpation is a kind of death.”  </vt:lpstr>
      <vt:lpstr>Centered on god  “Let us fix our eyes on Jesus, the author and perfector of our faith”</vt:lpstr>
      <vt:lpstr>PowerPoint Presentation</vt:lpstr>
      <vt:lpstr> “the son of god suffered unto the death not that man might not suffer, but that their suffering might be like his.” </vt:lpstr>
      <vt:lpstr>Hebrews 12  Consider him who endured from sinners such hostility against himself, so that you may not grow weary or fainthearted. In your struggle against sin you have not yet resisted to the point of shedding your blood </vt:lpstr>
      <vt:lpstr>Joy “who for the joy set before him endured the cross, scorning its shame and sat at the right hand of the throne of God” </vt:lpstr>
      <vt:lpstr>Psalm 34:1-3   I will bless the lord at all times, his praise shall continually be in my mouth. My soul makes it’s boast in the lord, let the afflicted hear and be glad. O magnify the lord with me and let us exalt his name together.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dc:title>
  <dc:creator>Katrina Reese</dc:creator>
  <cp:lastModifiedBy>Katrina Reese</cp:lastModifiedBy>
  <cp:revision>2</cp:revision>
  <dcterms:created xsi:type="dcterms:W3CDTF">2019-09-28T21:14:35Z</dcterms:created>
  <dcterms:modified xsi:type="dcterms:W3CDTF">2019-09-28T21:49:14Z</dcterms:modified>
</cp:coreProperties>
</file>