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9" r:id="rId13"/>
    <p:sldId id="270" r:id="rId14"/>
    <p:sldId id="271"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7"/>
    <p:restoredTop sz="94674"/>
  </p:normalViewPr>
  <p:slideViewPr>
    <p:cSldViewPr snapToGrid="0" snapToObjects="1">
      <p:cViewPr varScale="1">
        <p:scale>
          <a:sx n="77" d="100"/>
          <a:sy n="77" d="100"/>
        </p:scale>
        <p:origin x="21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3DB3A-98B3-4FA5-8C64-C065C8320316}" type="doc">
      <dgm:prSet loTypeId="urn:microsoft.com/office/officeart/2005/8/layout/bProcess2" loCatId="process" qsTypeId="urn:microsoft.com/office/officeart/2005/8/quickstyle/simple3" qsCatId="simple" csTypeId="urn:microsoft.com/office/officeart/2005/8/colors/colorful5" csCatId="colorful"/>
      <dgm:spPr/>
      <dgm:t>
        <a:bodyPr/>
        <a:lstStyle/>
        <a:p>
          <a:endParaRPr lang="en-US"/>
        </a:p>
      </dgm:t>
    </dgm:pt>
    <dgm:pt modelId="{34902DC6-F47B-46F4-A168-CA1F63CB1747}">
      <dgm:prSet/>
      <dgm:spPr/>
      <dgm:t>
        <a:bodyPr/>
        <a:lstStyle/>
        <a:p>
          <a:r>
            <a:rPr lang="en-US"/>
            <a:t>Renew our Mind</a:t>
          </a:r>
        </a:p>
      </dgm:t>
    </dgm:pt>
    <dgm:pt modelId="{6AB9E346-7326-4F76-ACC8-AAFA416464D8}" type="parTrans" cxnId="{55F72C0B-F39A-4F70-A62A-7E7A72912C8D}">
      <dgm:prSet/>
      <dgm:spPr/>
      <dgm:t>
        <a:bodyPr/>
        <a:lstStyle/>
        <a:p>
          <a:endParaRPr lang="en-US"/>
        </a:p>
      </dgm:t>
    </dgm:pt>
    <dgm:pt modelId="{CC209FE4-3ACD-413F-B950-45D4A5921642}" type="sibTrans" cxnId="{55F72C0B-F39A-4F70-A62A-7E7A72912C8D}">
      <dgm:prSet/>
      <dgm:spPr/>
      <dgm:t>
        <a:bodyPr/>
        <a:lstStyle/>
        <a:p>
          <a:endParaRPr lang="en-US"/>
        </a:p>
      </dgm:t>
    </dgm:pt>
    <dgm:pt modelId="{36EEA3E8-5D60-40D6-882A-2377A9A3EC5E}">
      <dgm:prSet/>
      <dgm:spPr/>
      <dgm:t>
        <a:bodyPr/>
        <a:lstStyle/>
        <a:p>
          <a:r>
            <a:rPr lang="en-US"/>
            <a:t>Ground our Identity in God</a:t>
          </a:r>
        </a:p>
      </dgm:t>
    </dgm:pt>
    <dgm:pt modelId="{A508E012-068F-4BC9-9565-0F637562C773}" type="parTrans" cxnId="{29C468D2-01A0-4457-BC51-C5BD560EA1E1}">
      <dgm:prSet/>
      <dgm:spPr/>
      <dgm:t>
        <a:bodyPr/>
        <a:lstStyle/>
        <a:p>
          <a:endParaRPr lang="en-US"/>
        </a:p>
      </dgm:t>
    </dgm:pt>
    <dgm:pt modelId="{9A4FD0A6-AE29-4B38-80E9-875BBBA6830D}" type="sibTrans" cxnId="{29C468D2-01A0-4457-BC51-C5BD560EA1E1}">
      <dgm:prSet/>
      <dgm:spPr/>
      <dgm:t>
        <a:bodyPr/>
        <a:lstStyle/>
        <a:p>
          <a:endParaRPr lang="en-US"/>
        </a:p>
      </dgm:t>
    </dgm:pt>
    <dgm:pt modelId="{FE3853FB-9B4A-1845-AB46-459681FC42FE}" type="pres">
      <dgm:prSet presAssocID="{0613DB3A-98B3-4FA5-8C64-C065C8320316}" presName="diagram" presStyleCnt="0">
        <dgm:presLayoutVars>
          <dgm:dir/>
          <dgm:resizeHandles/>
        </dgm:presLayoutVars>
      </dgm:prSet>
      <dgm:spPr/>
      <dgm:t>
        <a:bodyPr/>
        <a:lstStyle/>
        <a:p>
          <a:endParaRPr lang="en-US"/>
        </a:p>
      </dgm:t>
    </dgm:pt>
    <dgm:pt modelId="{5901DB7D-4C51-BE48-BC77-F721927B4551}" type="pres">
      <dgm:prSet presAssocID="{34902DC6-F47B-46F4-A168-CA1F63CB1747}" presName="firstNode" presStyleLbl="node1" presStyleIdx="0" presStyleCnt="2">
        <dgm:presLayoutVars>
          <dgm:bulletEnabled val="1"/>
        </dgm:presLayoutVars>
      </dgm:prSet>
      <dgm:spPr/>
      <dgm:t>
        <a:bodyPr/>
        <a:lstStyle/>
        <a:p>
          <a:endParaRPr lang="en-US"/>
        </a:p>
      </dgm:t>
    </dgm:pt>
    <dgm:pt modelId="{7ECC1726-705F-0645-868E-376FD4AC9A3F}" type="pres">
      <dgm:prSet presAssocID="{CC209FE4-3ACD-413F-B950-45D4A5921642}" presName="sibTrans" presStyleLbl="sibTrans2D1" presStyleIdx="0" presStyleCnt="1"/>
      <dgm:spPr/>
      <dgm:t>
        <a:bodyPr/>
        <a:lstStyle/>
        <a:p>
          <a:endParaRPr lang="en-US"/>
        </a:p>
      </dgm:t>
    </dgm:pt>
    <dgm:pt modelId="{69EE94B8-B10F-2147-A3A2-27BFC1A26153}" type="pres">
      <dgm:prSet presAssocID="{36EEA3E8-5D60-40D6-882A-2377A9A3EC5E}" presName="lastNode" presStyleLbl="node1" presStyleIdx="1" presStyleCnt="2">
        <dgm:presLayoutVars>
          <dgm:bulletEnabled val="1"/>
        </dgm:presLayoutVars>
      </dgm:prSet>
      <dgm:spPr/>
      <dgm:t>
        <a:bodyPr/>
        <a:lstStyle/>
        <a:p>
          <a:endParaRPr lang="en-US"/>
        </a:p>
      </dgm:t>
    </dgm:pt>
  </dgm:ptLst>
  <dgm:cxnLst>
    <dgm:cxn modelId="{ECBD1542-5644-3C4A-AD63-6315A31C4550}" type="presOf" srcId="{0613DB3A-98B3-4FA5-8C64-C065C8320316}" destId="{FE3853FB-9B4A-1845-AB46-459681FC42FE}" srcOrd="0" destOrd="0" presId="urn:microsoft.com/office/officeart/2005/8/layout/bProcess2"/>
    <dgm:cxn modelId="{DC4EAB37-F863-5949-BEA2-BD4A977B5577}" type="presOf" srcId="{36EEA3E8-5D60-40D6-882A-2377A9A3EC5E}" destId="{69EE94B8-B10F-2147-A3A2-27BFC1A26153}" srcOrd="0" destOrd="0" presId="urn:microsoft.com/office/officeart/2005/8/layout/bProcess2"/>
    <dgm:cxn modelId="{521BF6F0-37B2-4E48-A720-57241B7A4555}" type="presOf" srcId="{CC209FE4-3ACD-413F-B950-45D4A5921642}" destId="{7ECC1726-705F-0645-868E-376FD4AC9A3F}" srcOrd="0" destOrd="0" presId="urn:microsoft.com/office/officeart/2005/8/layout/bProcess2"/>
    <dgm:cxn modelId="{29C468D2-01A0-4457-BC51-C5BD560EA1E1}" srcId="{0613DB3A-98B3-4FA5-8C64-C065C8320316}" destId="{36EEA3E8-5D60-40D6-882A-2377A9A3EC5E}" srcOrd="1" destOrd="0" parTransId="{A508E012-068F-4BC9-9565-0F637562C773}" sibTransId="{9A4FD0A6-AE29-4B38-80E9-875BBBA6830D}"/>
    <dgm:cxn modelId="{55F72C0B-F39A-4F70-A62A-7E7A72912C8D}" srcId="{0613DB3A-98B3-4FA5-8C64-C065C8320316}" destId="{34902DC6-F47B-46F4-A168-CA1F63CB1747}" srcOrd="0" destOrd="0" parTransId="{6AB9E346-7326-4F76-ACC8-AAFA416464D8}" sibTransId="{CC209FE4-3ACD-413F-B950-45D4A5921642}"/>
    <dgm:cxn modelId="{B33C30B8-3947-3548-AB4C-F76F6826EDE2}" type="presOf" srcId="{34902DC6-F47B-46F4-A168-CA1F63CB1747}" destId="{5901DB7D-4C51-BE48-BC77-F721927B4551}" srcOrd="0" destOrd="0" presId="urn:microsoft.com/office/officeart/2005/8/layout/bProcess2"/>
    <dgm:cxn modelId="{9F9CF328-BADA-C248-9E15-21A365425FF8}" type="presParOf" srcId="{FE3853FB-9B4A-1845-AB46-459681FC42FE}" destId="{5901DB7D-4C51-BE48-BC77-F721927B4551}" srcOrd="0" destOrd="0" presId="urn:microsoft.com/office/officeart/2005/8/layout/bProcess2"/>
    <dgm:cxn modelId="{0E7CEA83-CC85-A44A-8794-008370340ED8}" type="presParOf" srcId="{FE3853FB-9B4A-1845-AB46-459681FC42FE}" destId="{7ECC1726-705F-0645-868E-376FD4AC9A3F}" srcOrd="1" destOrd="0" presId="urn:microsoft.com/office/officeart/2005/8/layout/bProcess2"/>
    <dgm:cxn modelId="{FF66C8DC-23B8-5944-8A64-9C93D298D124}" type="presParOf" srcId="{FE3853FB-9B4A-1845-AB46-459681FC42FE}" destId="{69EE94B8-B10F-2147-A3A2-27BFC1A26153}"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DB7D-4C51-BE48-BC77-F721927B4551}">
      <dsp:nvSpPr>
        <dsp:cNvPr id="0" name=""/>
        <dsp:cNvSpPr/>
      </dsp:nvSpPr>
      <dsp:spPr>
        <a:xfrm>
          <a:off x="1141428" y="1239"/>
          <a:ext cx="3308337" cy="3308337"/>
        </a:xfrm>
        <a:prstGeom prst="ellipse">
          <a:avLst/>
        </a:prstGeom>
        <a:gradFill rotWithShape="0">
          <a:gsLst>
            <a:gs pos="0">
              <a:schemeClr val="accent5">
                <a:hueOff val="0"/>
                <a:satOff val="0"/>
                <a:lumOff val="0"/>
                <a:alphaOff val="0"/>
                <a:tint val="80000"/>
                <a:lumMod val="105000"/>
              </a:schemeClr>
            </a:gs>
            <a:gs pos="100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a:t>Renew our Mind</a:t>
          </a:r>
        </a:p>
      </dsp:txBody>
      <dsp:txXfrm>
        <a:off x="1625923" y="485734"/>
        <a:ext cx="2339347" cy="2339347"/>
      </dsp:txXfrm>
    </dsp:sp>
    <dsp:sp modelId="{7ECC1726-705F-0645-868E-376FD4AC9A3F}">
      <dsp:nvSpPr>
        <dsp:cNvPr id="0" name=""/>
        <dsp:cNvSpPr/>
      </dsp:nvSpPr>
      <dsp:spPr>
        <a:xfrm rot="5400000">
          <a:off x="4722703" y="1217053"/>
          <a:ext cx="1157918" cy="876709"/>
        </a:xfrm>
        <a:prstGeom prst="triangle">
          <a:avLst/>
        </a:prstGeom>
        <a:gradFill rotWithShape="0">
          <a:gsLst>
            <a:gs pos="0">
              <a:schemeClr val="accent5">
                <a:hueOff val="0"/>
                <a:satOff val="0"/>
                <a:lumOff val="0"/>
                <a:alphaOff val="0"/>
                <a:tint val="80000"/>
                <a:lumMod val="105000"/>
              </a:schemeClr>
            </a:gs>
            <a:gs pos="100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9EE94B8-B10F-2147-A3A2-27BFC1A26153}">
      <dsp:nvSpPr>
        <dsp:cNvPr id="0" name=""/>
        <dsp:cNvSpPr/>
      </dsp:nvSpPr>
      <dsp:spPr>
        <a:xfrm>
          <a:off x="6103934" y="1239"/>
          <a:ext cx="3308337" cy="3308337"/>
        </a:xfrm>
        <a:prstGeom prst="ellipse">
          <a:avLst/>
        </a:prstGeom>
        <a:gradFill rotWithShape="0">
          <a:gsLst>
            <a:gs pos="0">
              <a:schemeClr val="accent5">
                <a:hueOff val="20796183"/>
                <a:satOff val="-568"/>
                <a:lumOff val="-3138"/>
                <a:alphaOff val="0"/>
                <a:tint val="80000"/>
                <a:lumMod val="105000"/>
              </a:schemeClr>
            </a:gs>
            <a:gs pos="100000">
              <a:schemeClr val="accent5">
                <a:hueOff val="20796183"/>
                <a:satOff val="-568"/>
                <a:lumOff val="-313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a:t>Ground our Identity in God</a:t>
          </a:r>
        </a:p>
      </dsp:txBody>
      <dsp:txXfrm>
        <a:off x="6588429" y="485734"/>
        <a:ext cx="2339347" cy="233934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7/7/18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7/7/18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65FC2-5FE4-F744-885B-582C6AEB9A67}"/>
              </a:ext>
            </a:extLst>
          </p:cNvPr>
          <p:cNvSpPr>
            <a:spLocks noGrp="1"/>
          </p:cNvSpPr>
          <p:nvPr>
            <p:ph type="ctrTitle"/>
          </p:nvPr>
        </p:nvSpPr>
        <p:spPr/>
        <p:txBody>
          <a:bodyPr/>
          <a:lstStyle/>
          <a:p>
            <a:r>
              <a:rPr lang="en-US" dirty="0"/>
              <a:t>False Foundations</a:t>
            </a:r>
          </a:p>
        </p:txBody>
      </p:sp>
      <p:sp>
        <p:nvSpPr>
          <p:cNvPr id="3" name="Subtitle 2">
            <a:extLst>
              <a:ext uri="{FF2B5EF4-FFF2-40B4-BE49-F238E27FC236}">
                <a16:creationId xmlns:a16="http://schemas.microsoft.com/office/drawing/2014/main" xmlns="" id="{F592166E-A2EA-4E40-B854-20F39A3D88CE}"/>
              </a:ext>
            </a:extLst>
          </p:cNvPr>
          <p:cNvSpPr>
            <a:spLocks noGrp="1"/>
          </p:cNvSpPr>
          <p:nvPr>
            <p:ph type="subTitle" idx="1"/>
          </p:nvPr>
        </p:nvSpPr>
        <p:spPr/>
        <p:txBody>
          <a:bodyPr/>
          <a:lstStyle/>
          <a:p>
            <a:r>
              <a:rPr lang="en-US" dirty="0"/>
              <a:t>Discovering True Ways to Personal Fulfilment</a:t>
            </a:r>
          </a:p>
        </p:txBody>
      </p:sp>
    </p:spTree>
    <p:extLst>
      <p:ext uri="{BB962C8B-B14F-4D97-AF65-F5344CB8AC3E}">
        <p14:creationId xmlns:p14="http://schemas.microsoft.com/office/powerpoint/2010/main" val="262952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7AE41-C3D7-4F4C-94B2-9E9F755EE356}"/>
              </a:ext>
            </a:extLst>
          </p:cNvPr>
          <p:cNvSpPr>
            <a:spLocks noGrp="1"/>
          </p:cNvSpPr>
          <p:nvPr>
            <p:ph type="title"/>
          </p:nvPr>
        </p:nvSpPr>
        <p:spPr/>
        <p:txBody>
          <a:bodyPr/>
          <a:lstStyle/>
          <a:p>
            <a:r>
              <a:rPr lang="en-US" dirty="0"/>
              <a:t>Jesus’ Temptations</a:t>
            </a:r>
          </a:p>
        </p:txBody>
      </p:sp>
      <p:graphicFrame>
        <p:nvGraphicFramePr>
          <p:cNvPr id="4" name="Content Placeholder 3">
            <a:extLst>
              <a:ext uri="{FF2B5EF4-FFF2-40B4-BE49-F238E27FC236}">
                <a16:creationId xmlns:a16="http://schemas.microsoft.com/office/drawing/2014/main" xmlns="" id="{CEA6E2C4-23B1-8246-899C-8DDEB659D3E2}"/>
              </a:ext>
            </a:extLst>
          </p:cNvPr>
          <p:cNvGraphicFramePr>
            <a:graphicFrameLocks noGrp="1"/>
          </p:cNvGraphicFramePr>
          <p:nvPr>
            <p:ph idx="1"/>
            <p:extLst>
              <p:ext uri="{D42A27DB-BD31-4B8C-83A1-F6EECF244321}">
                <p14:modId xmlns:p14="http://schemas.microsoft.com/office/powerpoint/2010/main" val="2041280683"/>
              </p:ext>
            </p:extLst>
          </p:nvPr>
        </p:nvGraphicFramePr>
        <p:xfrm>
          <a:off x="828297" y="2607510"/>
          <a:ext cx="10794208" cy="3189873"/>
        </p:xfrm>
        <a:graphic>
          <a:graphicData uri="http://schemas.openxmlformats.org/drawingml/2006/table">
            <a:tbl>
              <a:tblPr firstRow="1" bandRow="1">
                <a:tableStyleId>{5C22544A-7EE6-4342-B048-85BDC9FD1C3A}</a:tableStyleId>
              </a:tblPr>
              <a:tblGrid>
                <a:gridCol w="5397104">
                  <a:extLst>
                    <a:ext uri="{9D8B030D-6E8A-4147-A177-3AD203B41FA5}">
                      <a16:colId xmlns:a16="http://schemas.microsoft.com/office/drawing/2014/main" xmlns="" val="4250552120"/>
                    </a:ext>
                  </a:extLst>
                </a:gridCol>
                <a:gridCol w="5397104">
                  <a:extLst>
                    <a:ext uri="{9D8B030D-6E8A-4147-A177-3AD203B41FA5}">
                      <a16:colId xmlns:a16="http://schemas.microsoft.com/office/drawing/2014/main" xmlns="" val="266023890"/>
                    </a:ext>
                  </a:extLst>
                </a:gridCol>
              </a:tblGrid>
              <a:tr h="707691">
                <a:tc>
                  <a:txBody>
                    <a:bodyPr/>
                    <a:lstStyle/>
                    <a:p>
                      <a:r>
                        <a:rPr lang="en-US" sz="3200" dirty="0"/>
                        <a:t>Temptation</a:t>
                      </a:r>
                    </a:p>
                  </a:txBody>
                  <a:tcPr/>
                </a:tc>
                <a:tc>
                  <a:txBody>
                    <a:bodyPr/>
                    <a:lstStyle/>
                    <a:p>
                      <a:r>
                        <a:rPr lang="en-US" sz="3200" dirty="0"/>
                        <a:t>Value is found in </a:t>
                      </a:r>
                    </a:p>
                  </a:txBody>
                  <a:tcPr/>
                </a:tc>
                <a:extLst>
                  <a:ext uri="{0D108BD9-81ED-4DB2-BD59-A6C34878D82A}">
                    <a16:rowId xmlns:a16="http://schemas.microsoft.com/office/drawing/2014/main" xmlns="" val="2810152898"/>
                  </a:ext>
                </a:extLst>
              </a:tr>
              <a:tr h="707691">
                <a:tc>
                  <a:txBody>
                    <a:bodyPr/>
                    <a:lstStyle/>
                    <a:p>
                      <a:r>
                        <a:rPr lang="en-US" sz="3200" dirty="0"/>
                        <a:t>Stones to Bread</a:t>
                      </a:r>
                    </a:p>
                  </a:txBody>
                  <a:tcPr/>
                </a:tc>
                <a:tc>
                  <a:txBody>
                    <a:bodyPr/>
                    <a:lstStyle/>
                    <a:p>
                      <a:r>
                        <a:rPr lang="en-US" sz="3200" dirty="0"/>
                        <a:t>Power and Control</a:t>
                      </a:r>
                    </a:p>
                  </a:txBody>
                  <a:tcPr/>
                </a:tc>
                <a:extLst>
                  <a:ext uri="{0D108BD9-81ED-4DB2-BD59-A6C34878D82A}">
                    <a16:rowId xmlns:a16="http://schemas.microsoft.com/office/drawing/2014/main" xmlns="" val="1080739806"/>
                  </a:ext>
                </a:extLst>
              </a:tr>
              <a:tr h="707691">
                <a:tc>
                  <a:txBody>
                    <a:bodyPr/>
                    <a:lstStyle/>
                    <a:p>
                      <a:r>
                        <a:rPr lang="en-US" sz="3200" dirty="0"/>
                        <a:t>Jump!</a:t>
                      </a:r>
                    </a:p>
                  </a:txBody>
                  <a:tcPr/>
                </a:tc>
                <a:tc>
                  <a:txBody>
                    <a:bodyPr/>
                    <a:lstStyle/>
                    <a:p>
                      <a:r>
                        <a:rPr lang="en-US" sz="3200" dirty="0"/>
                        <a:t>What People Think</a:t>
                      </a:r>
                    </a:p>
                  </a:txBody>
                  <a:tcPr/>
                </a:tc>
                <a:extLst>
                  <a:ext uri="{0D108BD9-81ED-4DB2-BD59-A6C34878D82A}">
                    <a16:rowId xmlns:a16="http://schemas.microsoft.com/office/drawing/2014/main" xmlns="" val="1734633964"/>
                  </a:ext>
                </a:extLst>
              </a:tr>
              <a:tr h="707691">
                <a:tc>
                  <a:txBody>
                    <a:bodyPr/>
                    <a:lstStyle/>
                    <a:p>
                      <a:r>
                        <a:rPr lang="en-US" sz="3200" dirty="0"/>
                        <a:t>Look at what you can have</a:t>
                      </a:r>
                    </a:p>
                  </a:txBody>
                  <a:tcPr/>
                </a:tc>
                <a:tc>
                  <a:txBody>
                    <a:bodyPr/>
                    <a:lstStyle/>
                    <a:p>
                      <a:r>
                        <a:rPr lang="en-US" sz="3200" dirty="0"/>
                        <a:t>Success through ‘things’</a:t>
                      </a:r>
                    </a:p>
                  </a:txBody>
                  <a:tcPr/>
                </a:tc>
                <a:extLst>
                  <a:ext uri="{0D108BD9-81ED-4DB2-BD59-A6C34878D82A}">
                    <a16:rowId xmlns:a16="http://schemas.microsoft.com/office/drawing/2014/main" xmlns="" val="1177476254"/>
                  </a:ext>
                </a:extLst>
              </a:tr>
            </a:tbl>
          </a:graphicData>
        </a:graphic>
      </p:graphicFrame>
    </p:spTree>
    <p:extLst>
      <p:ext uri="{BB962C8B-B14F-4D97-AF65-F5344CB8AC3E}">
        <p14:creationId xmlns:p14="http://schemas.microsoft.com/office/powerpoint/2010/main" val="134720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A4CE2-F0F9-6F4C-BAFE-2E26CA89AE77}"/>
              </a:ext>
            </a:extLst>
          </p:cNvPr>
          <p:cNvSpPr>
            <a:spLocks noGrp="1"/>
          </p:cNvSpPr>
          <p:nvPr>
            <p:ph type="title"/>
          </p:nvPr>
        </p:nvSpPr>
        <p:spPr/>
        <p:txBody>
          <a:bodyPr/>
          <a:lstStyle/>
          <a:p>
            <a:r>
              <a:rPr lang="en-US" dirty="0"/>
              <a:t>3 Base Lies</a:t>
            </a:r>
          </a:p>
        </p:txBody>
      </p:sp>
      <p:sp>
        <p:nvSpPr>
          <p:cNvPr id="3" name="Content Placeholder 2">
            <a:extLst>
              <a:ext uri="{FF2B5EF4-FFF2-40B4-BE49-F238E27FC236}">
                <a16:creationId xmlns:a16="http://schemas.microsoft.com/office/drawing/2014/main" xmlns="" id="{6D25473A-CF95-DA45-908A-266ACC86C68B}"/>
              </a:ext>
            </a:extLst>
          </p:cNvPr>
          <p:cNvSpPr>
            <a:spLocks noGrp="1"/>
          </p:cNvSpPr>
          <p:nvPr>
            <p:ph idx="1"/>
          </p:nvPr>
        </p:nvSpPr>
        <p:spPr/>
        <p:txBody>
          <a:bodyPr>
            <a:normAutofit/>
          </a:bodyPr>
          <a:lstStyle/>
          <a:p>
            <a:r>
              <a:rPr lang="en-US" sz="3200" dirty="0"/>
              <a:t>My value is dependent upon being in control (power)</a:t>
            </a:r>
          </a:p>
          <a:p>
            <a:r>
              <a:rPr lang="en-US" sz="3200" dirty="0"/>
              <a:t>My value is dependent upon what people think of me</a:t>
            </a:r>
          </a:p>
          <a:p>
            <a:r>
              <a:rPr lang="en-US" sz="3200" dirty="0"/>
              <a:t>My value is dependent upon my success (what I have)</a:t>
            </a:r>
          </a:p>
        </p:txBody>
      </p:sp>
    </p:spTree>
    <p:extLst>
      <p:ext uri="{BB962C8B-B14F-4D97-AF65-F5344CB8AC3E}">
        <p14:creationId xmlns:p14="http://schemas.microsoft.com/office/powerpoint/2010/main" val="82195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33F46-AA9D-EA44-B5B6-36A739FDDF0F}"/>
              </a:ext>
            </a:extLst>
          </p:cNvPr>
          <p:cNvSpPr>
            <a:spLocks noGrp="1"/>
          </p:cNvSpPr>
          <p:nvPr>
            <p:ph type="title"/>
          </p:nvPr>
        </p:nvSpPr>
        <p:spPr>
          <a:xfrm>
            <a:off x="810000" y="447188"/>
            <a:ext cx="10571998" cy="970450"/>
          </a:xfrm>
        </p:spPr>
        <p:txBody>
          <a:bodyPr>
            <a:normAutofit/>
          </a:bodyPr>
          <a:lstStyle/>
          <a:p>
            <a:r>
              <a:rPr lang="en-US" dirty="0"/>
              <a:t>Finding our True Self</a:t>
            </a:r>
          </a:p>
        </p:txBody>
      </p:sp>
      <p:graphicFrame>
        <p:nvGraphicFramePr>
          <p:cNvPr id="5" name="Content Placeholder 2">
            <a:extLst>
              <a:ext uri="{FF2B5EF4-FFF2-40B4-BE49-F238E27FC236}">
                <a16:creationId xmlns:a16="http://schemas.microsoft.com/office/drawing/2014/main" xmlns="" id="{2EDFB5E7-2CCE-4459-B1D8-91C145CC60A0}"/>
              </a:ext>
            </a:extLst>
          </p:cNvPr>
          <p:cNvGraphicFramePr>
            <a:graphicFrameLocks noGrp="1"/>
          </p:cNvGraphicFramePr>
          <p:nvPr>
            <p:ph idx="1"/>
            <p:extLst>
              <p:ext uri="{D42A27DB-BD31-4B8C-83A1-F6EECF244321}">
                <p14:modId xmlns:p14="http://schemas.microsoft.com/office/powerpoint/2010/main" val="2576707936"/>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83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E5424-C0A9-5D42-A18A-6E4431967C77}"/>
              </a:ext>
            </a:extLst>
          </p:cNvPr>
          <p:cNvSpPr>
            <a:spLocks noGrp="1"/>
          </p:cNvSpPr>
          <p:nvPr>
            <p:ph type="title"/>
          </p:nvPr>
        </p:nvSpPr>
        <p:spPr/>
        <p:txBody>
          <a:bodyPr/>
          <a:lstStyle/>
          <a:p>
            <a:r>
              <a:rPr lang="en-US" dirty="0"/>
              <a:t>Rom 12:2</a:t>
            </a:r>
          </a:p>
        </p:txBody>
      </p:sp>
      <p:sp>
        <p:nvSpPr>
          <p:cNvPr id="3" name="Content Placeholder 2">
            <a:extLst>
              <a:ext uri="{FF2B5EF4-FFF2-40B4-BE49-F238E27FC236}">
                <a16:creationId xmlns:a16="http://schemas.microsoft.com/office/drawing/2014/main" xmlns="" id="{67D98084-0C1F-7547-ACF2-FA04CD0B9294}"/>
              </a:ext>
            </a:extLst>
          </p:cNvPr>
          <p:cNvSpPr>
            <a:spLocks noGrp="1"/>
          </p:cNvSpPr>
          <p:nvPr>
            <p:ph idx="1"/>
          </p:nvPr>
        </p:nvSpPr>
        <p:spPr/>
        <p:txBody>
          <a:bodyPr/>
          <a:lstStyle/>
          <a:p>
            <a:r>
              <a:rPr lang="en-AU" sz="3200" dirty="0"/>
              <a:t>Do not conform to the pattern of this world, but be transformed by the renewing of your mind. Then you will be able to test and approve what God’s will is—his good, pleasing and perfect will.</a:t>
            </a:r>
          </a:p>
          <a:p>
            <a:endParaRPr lang="en-US" dirty="0"/>
          </a:p>
        </p:txBody>
      </p:sp>
    </p:spTree>
    <p:extLst>
      <p:ext uri="{BB962C8B-B14F-4D97-AF65-F5344CB8AC3E}">
        <p14:creationId xmlns:p14="http://schemas.microsoft.com/office/powerpoint/2010/main" val="369127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xmlns="" id="{8775F366-526C-4C42-8931-696FFE8AA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xmlns="" id="{2FE8DED1-24FF-4A79-873B-ECE3ABE73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B80608-E60C-B54A-806C-48FB41D3C222}"/>
              </a:ext>
            </a:extLst>
          </p:cNvPr>
          <p:cNvSpPr>
            <a:spLocks noGrp="1"/>
          </p:cNvSpPr>
          <p:nvPr>
            <p:ph type="title"/>
          </p:nvPr>
        </p:nvSpPr>
        <p:spPr>
          <a:xfrm>
            <a:off x="1280559" y="1286935"/>
            <a:ext cx="9638153" cy="2668377"/>
          </a:xfrm>
          <a:effectLst/>
        </p:spPr>
        <p:txBody>
          <a:bodyPr vert="horz" lIns="91440" tIns="45720" rIns="91440" bIns="45720" rtlCol="0" anchor="b">
            <a:normAutofit/>
          </a:bodyPr>
          <a:lstStyle/>
          <a:p>
            <a:pPr algn="ctr"/>
            <a:r>
              <a:rPr lang="en-US" sz="5400" dirty="0">
                <a:solidFill>
                  <a:schemeClr val="tx1"/>
                </a:solidFill>
              </a:rPr>
              <a:t>Imagine…</a:t>
            </a:r>
          </a:p>
        </p:txBody>
      </p:sp>
      <p:sp>
        <p:nvSpPr>
          <p:cNvPr id="3" name="Content Placeholder 2">
            <a:extLst>
              <a:ext uri="{FF2B5EF4-FFF2-40B4-BE49-F238E27FC236}">
                <a16:creationId xmlns:a16="http://schemas.microsoft.com/office/drawing/2014/main" xmlns="" id="{6DA3E57F-6229-AD46-B87C-D7DEA4915FA4}"/>
              </a:ext>
            </a:extLst>
          </p:cNvPr>
          <p:cNvSpPr>
            <a:spLocks noGrp="1"/>
          </p:cNvSpPr>
          <p:nvPr>
            <p:ph idx="1"/>
          </p:nvPr>
        </p:nvSpPr>
        <p:spPr>
          <a:xfrm>
            <a:off x="1280559" y="4116179"/>
            <a:ext cx="9638153" cy="1599642"/>
          </a:xfrm>
          <a:effectLst/>
        </p:spPr>
        <p:txBody>
          <a:bodyPr vert="horz" lIns="91440" tIns="45720" rIns="91440" bIns="45720" rtlCol="0" anchor="t">
            <a:normAutofit/>
          </a:bodyPr>
          <a:lstStyle/>
          <a:p>
            <a:pPr marL="0" indent="0" algn="ctr">
              <a:buNone/>
            </a:pPr>
            <a:r>
              <a:rPr lang="en-US" sz="3200" dirty="0"/>
              <a:t>What does God think and feel when he thinks of you?</a:t>
            </a:r>
          </a:p>
        </p:txBody>
      </p:sp>
      <p:sp>
        <p:nvSpPr>
          <p:cNvPr id="12" name="Freeform: Shape 11">
            <a:extLst>
              <a:ext uri="{FF2B5EF4-FFF2-40B4-BE49-F238E27FC236}">
                <a16:creationId xmlns:a16="http://schemas.microsoft.com/office/drawing/2014/main" xmlns="" id="{0AA6A048-501A-4387-906B-B8A8543E7B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2207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4613D-2AC9-7C45-8B08-A73F0336082B}"/>
              </a:ext>
            </a:extLst>
          </p:cNvPr>
          <p:cNvSpPr>
            <a:spLocks noGrp="1"/>
          </p:cNvSpPr>
          <p:nvPr>
            <p:ph type="title"/>
          </p:nvPr>
        </p:nvSpPr>
        <p:spPr/>
        <p:txBody>
          <a:bodyPr/>
          <a:lstStyle/>
          <a:p>
            <a:r>
              <a:rPr lang="en-US" dirty="0"/>
              <a:t>The False and True Self</a:t>
            </a:r>
          </a:p>
        </p:txBody>
      </p:sp>
      <p:graphicFrame>
        <p:nvGraphicFramePr>
          <p:cNvPr id="4" name="Content Placeholder 3">
            <a:extLst>
              <a:ext uri="{FF2B5EF4-FFF2-40B4-BE49-F238E27FC236}">
                <a16:creationId xmlns:a16="http://schemas.microsoft.com/office/drawing/2014/main" xmlns="" id="{FE90BE94-0162-0D49-8C17-2239050E6D51}"/>
              </a:ext>
            </a:extLst>
          </p:cNvPr>
          <p:cNvGraphicFramePr>
            <a:graphicFrameLocks noGrp="1"/>
          </p:cNvGraphicFramePr>
          <p:nvPr>
            <p:ph idx="1"/>
            <p:extLst>
              <p:ext uri="{D42A27DB-BD31-4B8C-83A1-F6EECF244321}">
                <p14:modId xmlns:p14="http://schemas.microsoft.com/office/powerpoint/2010/main" val="1920516864"/>
              </p:ext>
            </p:extLst>
          </p:nvPr>
        </p:nvGraphicFramePr>
        <p:xfrm>
          <a:off x="819150" y="2222500"/>
          <a:ext cx="10553700" cy="4485640"/>
        </p:xfrm>
        <a:graphic>
          <a:graphicData uri="http://schemas.openxmlformats.org/drawingml/2006/table">
            <a:tbl>
              <a:tblPr firstRow="1" bandRow="1">
                <a:tableStyleId>{5C22544A-7EE6-4342-B048-85BDC9FD1C3A}</a:tableStyleId>
              </a:tblPr>
              <a:tblGrid>
                <a:gridCol w="5276850">
                  <a:extLst>
                    <a:ext uri="{9D8B030D-6E8A-4147-A177-3AD203B41FA5}">
                      <a16:colId xmlns:a16="http://schemas.microsoft.com/office/drawing/2014/main" xmlns="" val="400963461"/>
                    </a:ext>
                  </a:extLst>
                </a:gridCol>
                <a:gridCol w="5276850">
                  <a:extLst>
                    <a:ext uri="{9D8B030D-6E8A-4147-A177-3AD203B41FA5}">
                      <a16:colId xmlns:a16="http://schemas.microsoft.com/office/drawing/2014/main" xmlns="" val="3078575829"/>
                    </a:ext>
                  </a:extLst>
                </a:gridCol>
              </a:tblGrid>
              <a:tr h="370840">
                <a:tc>
                  <a:txBody>
                    <a:bodyPr/>
                    <a:lstStyle/>
                    <a:p>
                      <a:r>
                        <a:rPr lang="en-US" dirty="0"/>
                        <a:t>The False Self</a:t>
                      </a:r>
                    </a:p>
                  </a:txBody>
                  <a:tcPr/>
                </a:tc>
                <a:tc>
                  <a:txBody>
                    <a:bodyPr/>
                    <a:lstStyle/>
                    <a:p>
                      <a:r>
                        <a:rPr lang="en-US" dirty="0"/>
                        <a:t>The True Self</a:t>
                      </a:r>
                    </a:p>
                  </a:txBody>
                  <a:tcPr/>
                </a:tc>
                <a:extLst>
                  <a:ext uri="{0D108BD9-81ED-4DB2-BD59-A6C34878D82A}">
                    <a16:rowId xmlns:a16="http://schemas.microsoft.com/office/drawing/2014/main" xmlns="" val="1553985469"/>
                  </a:ext>
                </a:extLst>
              </a:tr>
              <a:tr h="370840">
                <a:tc>
                  <a:txBody>
                    <a:bodyPr/>
                    <a:lstStyle/>
                    <a:p>
                      <a:r>
                        <a:rPr lang="en-US" sz="2400" dirty="0"/>
                        <a:t>Security and Significance achieved by what we have, what we can do and what others think of us</a:t>
                      </a:r>
                    </a:p>
                  </a:txBody>
                  <a:tcPr/>
                </a:tc>
                <a:tc>
                  <a:txBody>
                    <a:bodyPr/>
                    <a:lstStyle/>
                    <a:p>
                      <a:r>
                        <a:rPr lang="en-US" sz="2400" dirty="0"/>
                        <a:t>Security and significance achieved by being deeply loved by God</a:t>
                      </a:r>
                    </a:p>
                  </a:txBody>
                  <a:tcPr/>
                </a:tc>
                <a:extLst>
                  <a:ext uri="{0D108BD9-81ED-4DB2-BD59-A6C34878D82A}">
                    <a16:rowId xmlns:a16="http://schemas.microsoft.com/office/drawing/2014/main" xmlns="" val="1713447312"/>
                  </a:ext>
                </a:extLst>
              </a:tr>
              <a:tr h="370840">
                <a:tc>
                  <a:txBody>
                    <a:bodyPr/>
                    <a:lstStyle/>
                    <a:p>
                      <a:r>
                        <a:rPr lang="en-US" sz="2400" dirty="0"/>
                        <a:t>Happiness sought in apart from God</a:t>
                      </a:r>
                    </a:p>
                  </a:txBody>
                  <a:tcPr/>
                </a:tc>
                <a:tc>
                  <a:txBody>
                    <a:bodyPr/>
                    <a:lstStyle/>
                    <a:p>
                      <a:r>
                        <a:rPr lang="en-US" sz="2400" dirty="0"/>
                        <a:t>Fulfilment found in relationship with God</a:t>
                      </a:r>
                    </a:p>
                  </a:txBody>
                  <a:tcPr/>
                </a:tc>
                <a:extLst>
                  <a:ext uri="{0D108BD9-81ED-4DB2-BD59-A6C34878D82A}">
                    <a16:rowId xmlns:a16="http://schemas.microsoft.com/office/drawing/2014/main" xmlns="" val="4080445569"/>
                  </a:ext>
                </a:extLst>
              </a:tr>
              <a:tr h="370840">
                <a:tc>
                  <a:txBody>
                    <a:bodyPr/>
                    <a:lstStyle/>
                    <a:p>
                      <a:r>
                        <a:rPr lang="en-US" sz="2400" dirty="0"/>
                        <a:t>Identity is based on what others see</a:t>
                      </a:r>
                    </a:p>
                  </a:txBody>
                  <a:tcPr/>
                </a:tc>
                <a:tc>
                  <a:txBody>
                    <a:bodyPr/>
                    <a:lstStyle/>
                    <a:p>
                      <a:r>
                        <a:rPr lang="en-US" sz="2400" dirty="0"/>
                        <a:t>Identity is who we are and who we are becoming in Christ</a:t>
                      </a:r>
                    </a:p>
                  </a:txBody>
                  <a:tcPr/>
                </a:tc>
                <a:extLst>
                  <a:ext uri="{0D108BD9-81ED-4DB2-BD59-A6C34878D82A}">
                    <a16:rowId xmlns:a16="http://schemas.microsoft.com/office/drawing/2014/main" xmlns="" val="642522400"/>
                  </a:ext>
                </a:extLst>
              </a:tr>
              <a:tr h="370840">
                <a:tc>
                  <a:txBody>
                    <a:bodyPr/>
                    <a:lstStyle/>
                    <a:p>
                      <a:r>
                        <a:rPr lang="en-US" sz="2400" dirty="0"/>
                        <a:t>Achieved by means of pretense</a:t>
                      </a:r>
                    </a:p>
                  </a:txBody>
                  <a:tcPr/>
                </a:tc>
                <a:tc>
                  <a:txBody>
                    <a:bodyPr/>
                    <a:lstStyle/>
                    <a:p>
                      <a:r>
                        <a:rPr lang="en-US" sz="2400" dirty="0"/>
                        <a:t>Received as a Gift</a:t>
                      </a:r>
                    </a:p>
                  </a:txBody>
                  <a:tcPr/>
                </a:tc>
                <a:extLst>
                  <a:ext uri="{0D108BD9-81ED-4DB2-BD59-A6C34878D82A}">
                    <a16:rowId xmlns:a16="http://schemas.microsoft.com/office/drawing/2014/main" xmlns="" val="4265715286"/>
                  </a:ext>
                </a:extLst>
              </a:tr>
              <a:tr h="370840">
                <a:tc>
                  <a:txBody>
                    <a:bodyPr/>
                    <a:lstStyle/>
                    <a:p>
                      <a:r>
                        <a:rPr lang="en-US" sz="2400" dirty="0"/>
                        <a:t>Maintained by effort and control</a:t>
                      </a:r>
                    </a:p>
                  </a:txBody>
                  <a:tcPr/>
                </a:tc>
                <a:tc>
                  <a:txBody>
                    <a:bodyPr/>
                    <a:lstStyle/>
                    <a:p>
                      <a:r>
                        <a:rPr lang="en-US" sz="2400" dirty="0"/>
                        <a:t>Maintained by grace</a:t>
                      </a:r>
                    </a:p>
                  </a:txBody>
                  <a:tcPr/>
                </a:tc>
                <a:extLst>
                  <a:ext uri="{0D108BD9-81ED-4DB2-BD59-A6C34878D82A}">
                    <a16:rowId xmlns:a16="http://schemas.microsoft.com/office/drawing/2014/main" xmlns="" val="1399356252"/>
                  </a:ext>
                </a:extLst>
              </a:tr>
            </a:tbl>
          </a:graphicData>
        </a:graphic>
      </p:graphicFrame>
    </p:spTree>
    <p:extLst>
      <p:ext uri="{BB962C8B-B14F-4D97-AF65-F5344CB8AC3E}">
        <p14:creationId xmlns:p14="http://schemas.microsoft.com/office/powerpoint/2010/main" val="172529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E0D2A-A715-A342-ABC6-30CC090EC4C2}"/>
              </a:ext>
            </a:extLst>
          </p:cNvPr>
          <p:cNvSpPr>
            <a:spLocks noGrp="1"/>
          </p:cNvSpPr>
          <p:nvPr>
            <p:ph type="title"/>
          </p:nvPr>
        </p:nvSpPr>
        <p:spPr/>
        <p:txBody>
          <a:bodyPr/>
          <a:lstStyle/>
          <a:p>
            <a:r>
              <a:rPr lang="en-US" dirty="0"/>
              <a:t>We all search for happiness</a:t>
            </a:r>
          </a:p>
        </p:txBody>
      </p:sp>
      <p:pic>
        <p:nvPicPr>
          <p:cNvPr id="5" name="Content Placeholder 4">
            <a:extLst>
              <a:ext uri="{FF2B5EF4-FFF2-40B4-BE49-F238E27FC236}">
                <a16:creationId xmlns:a16="http://schemas.microsoft.com/office/drawing/2014/main" xmlns="" id="{AD2FA9A6-7502-7B47-92B0-585D5E80C34A}"/>
              </a:ext>
            </a:extLst>
          </p:cNvPr>
          <p:cNvPicPr>
            <a:picLocks noGrp="1" noChangeAspect="1"/>
          </p:cNvPicPr>
          <p:nvPr>
            <p:ph idx="1"/>
          </p:nvPr>
        </p:nvPicPr>
        <p:blipFill>
          <a:blip r:embed="rId2"/>
          <a:stretch>
            <a:fillRect/>
          </a:stretch>
        </p:blipFill>
        <p:spPr>
          <a:xfrm>
            <a:off x="3162924" y="2129463"/>
            <a:ext cx="6370212" cy="4246808"/>
          </a:xfrm>
        </p:spPr>
      </p:pic>
    </p:spTree>
    <p:extLst>
      <p:ext uri="{BB962C8B-B14F-4D97-AF65-F5344CB8AC3E}">
        <p14:creationId xmlns:p14="http://schemas.microsoft.com/office/powerpoint/2010/main" val="39259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7F2F5-395E-414D-92AD-52B02814E764}"/>
              </a:ext>
            </a:extLst>
          </p:cNvPr>
          <p:cNvSpPr>
            <a:spLocks noGrp="1"/>
          </p:cNvSpPr>
          <p:nvPr>
            <p:ph type="title"/>
          </p:nvPr>
        </p:nvSpPr>
        <p:spPr/>
        <p:txBody>
          <a:bodyPr/>
          <a:lstStyle/>
          <a:p>
            <a:r>
              <a:rPr lang="en-US" dirty="0"/>
              <a:t>But not all routes are the same</a:t>
            </a:r>
          </a:p>
        </p:txBody>
      </p:sp>
      <p:pic>
        <p:nvPicPr>
          <p:cNvPr id="5" name="Content Placeholder 4">
            <a:extLst>
              <a:ext uri="{FF2B5EF4-FFF2-40B4-BE49-F238E27FC236}">
                <a16:creationId xmlns:a16="http://schemas.microsoft.com/office/drawing/2014/main" xmlns="" id="{FCBD6361-87A8-9748-BD1B-855BABB370CA}"/>
              </a:ext>
            </a:extLst>
          </p:cNvPr>
          <p:cNvPicPr>
            <a:picLocks noGrp="1" noChangeAspect="1"/>
          </p:cNvPicPr>
          <p:nvPr>
            <p:ph idx="1"/>
          </p:nvPr>
        </p:nvPicPr>
        <p:blipFill>
          <a:blip r:embed="rId2"/>
          <a:stretch>
            <a:fillRect/>
          </a:stretch>
        </p:blipFill>
        <p:spPr>
          <a:xfrm>
            <a:off x="2948338" y="2188563"/>
            <a:ext cx="6750522" cy="4050313"/>
          </a:xfrm>
        </p:spPr>
      </p:pic>
    </p:spTree>
    <p:extLst>
      <p:ext uri="{BB962C8B-B14F-4D97-AF65-F5344CB8AC3E}">
        <p14:creationId xmlns:p14="http://schemas.microsoft.com/office/powerpoint/2010/main" val="338274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45267-C646-964D-AF2C-42B2AF8E8A10}"/>
              </a:ext>
            </a:extLst>
          </p:cNvPr>
          <p:cNvSpPr>
            <a:spLocks noGrp="1"/>
          </p:cNvSpPr>
          <p:nvPr>
            <p:ph type="title"/>
          </p:nvPr>
        </p:nvSpPr>
        <p:spPr/>
        <p:txBody>
          <a:bodyPr/>
          <a:lstStyle/>
          <a:p>
            <a:r>
              <a:rPr lang="en-US" dirty="0"/>
              <a:t>Living an illusion…</a:t>
            </a:r>
          </a:p>
        </p:txBody>
      </p:sp>
      <p:pic>
        <p:nvPicPr>
          <p:cNvPr id="5" name="Content Placeholder 4">
            <a:extLst>
              <a:ext uri="{FF2B5EF4-FFF2-40B4-BE49-F238E27FC236}">
                <a16:creationId xmlns:a16="http://schemas.microsoft.com/office/drawing/2014/main" xmlns="" id="{62B6D53A-F12E-2C4B-90D3-8CE416C04F14}"/>
              </a:ext>
            </a:extLst>
          </p:cNvPr>
          <p:cNvPicPr>
            <a:picLocks noGrp="1" noChangeAspect="1"/>
          </p:cNvPicPr>
          <p:nvPr>
            <p:ph idx="1"/>
          </p:nvPr>
        </p:nvPicPr>
        <p:blipFill>
          <a:blip r:embed="rId2"/>
          <a:stretch>
            <a:fillRect/>
          </a:stretch>
        </p:blipFill>
        <p:spPr>
          <a:xfrm>
            <a:off x="2297844" y="2222500"/>
            <a:ext cx="7596309" cy="4272924"/>
          </a:xfrm>
        </p:spPr>
      </p:pic>
    </p:spTree>
    <p:extLst>
      <p:ext uri="{BB962C8B-B14F-4D97-AF65-F5344CB8AC3E}">
        <p14:creationId xmlns:p14="http://schemas.microsoft.com/office/powerpoint/2010/main" val="344521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56562-7748-614A-B3EA-51C844D78CEB}"/>
              </a:ext>
            </a:extLst>
          </p:cNvPr>
          <p:cNvSpPr>
            <a:spLocks noGrp="1"/>
          </p:cNvSpPr>
          <p:nvPr>
            <p:ph type="title"/>
          </p:nvPr>
        </p:nvSpPr>
        <p:spPr/>
        <p:txBody>
          <a:bodyPr/>
          <a:lstStyle/>
          <a:p>
            <a:r>
              <a:rPr lang="en-US" dirty="0"/>
              <a:t>The problem with masks…</a:t>
            </a:r>
          </a:p>
        </p:txBody>
      </p:sp>
      <p:sp>
        <p:nvSpPr>
          <p:cNvPr id="3" name="Content Placeholder 2">
            <a:extLst>
              <a:ext uri="{FF2B5EF4-FFF2-40B4-BE49-F238E27FC236}">
                <a16:creationId xmlns:a16="http://schemas.microsoft.com/office/drawing/2014/main" xmlns="" id="{250558BC-A643-004C-85F4-7FA4A96B1A9E}"/>
              </a:ext>
            </a:extLst>
          </p:cNvPr>
          <p:cNvSpPr>
            <a:spLocks noGrp="1"/>
          </p:cNvSpPr>
          <p:nvPr>
            <p:ph idx="1"/>
          </p:nvPr>
        </p:nvSpPr>
        <p:spPr/>
        <p:txBody>
          <a:bodyPr/>
          <a:lstStyle/>
          <a:p>
            <a:pPr marL="0" indent="0">
              <a:buNone/>
            </a:pPr>
            <a:r>
              <a:rPr lang="en-AU" sz="3200" dirty="0"/>
              <a:t>“No man, for any considerable period, can wear one face to himself and another to the multitude, without finally getting bewildered as to which may be the true.” </a:t>
            </a:r>
          </a:p>
          <a:p>
            <a:pPr marL="0" indent="0" algn="r">
              <a:buNone/>
            </a:pPr>
            <a:r>
              <a:rPr lang="en-AU" sz="3200" dirty="0"/>
              <a:t> Nathaniel Hawthorne, The Scarlet Letter</a:t>
            </a:r>
          </a:p>
          <a:p>
            <a:endParaRPr lang="en-US" dirty="0"/>
          </a:p>
        </p:txBody>
      </p:sp>
    </p:spTree>
    <p:extLst>
      <p:ext uri="{BB962C8B-B14F-4D97-AF65-F5344CB8AC3E}">
        <p14:creationId xmlns:p14="http://schemas.microsoft.com/office/powerpoint/2010/main" val="278292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56562-7748-614A-B3EA-51C844D78CEB}"/>
              </a:ext>
            </a:extLst>
          </p:cNvPr>
          <p:cNvSpPr>
            <a:spLocks noGrp="1"/>
          </p:cNvSpPr>
          <p:nvPr>
            <p:ph type="title"/>
          </p:nvPr>
        </p:nvSpPr>
        <p:spPr/>
        <p:txBody>
          <a:bodyPr/>
          <a:lstStyle/>
          <a:p>
            <a:r>
              <a:rPr lang="en-US" dirty="0"/>
              <a:t>The problem with masks…</a:t>
            </a:r>
          </a:p>
        </p:txBody>
      </p:sp>
      <p:sp>
        <p:nvSpPr>
          <p:cNvPr id="3" name="Content Placeholder 2">
            <a:extLst>
              <a:ext uri="{FF2B5EF4-FFF2-40B4-BE49-F238E27FC236}">
                <a16:creationId xmlns:a16="http://schemas.microsoft.com/office/drawing/2014/main" xmlns="" id="{250558BC-A643-004C-85F4-7FA4A96B1A9E}"/>
              </a:ext>
            </a:extLst>
          </p:cNvPr>
          <p:cNvSpPr>
            <a:spLocks noGrp="1"/>
          </p:cNvSpPr>
          <p:nvPr>
            <p:ph idx="1"/>
          </p:nvPr>
        </p:nvSpPr>
        <p:spPr/>
        <p:txBody>
          <a:bodyPr/>
          <a:lstStyle/>
          <a:p>
            <a:pPr marL="0" indent="0">
              <a:buNone/>
            </a:pPr>
            <a:r>
              <a:rPr lang="en-AU" sz="3200" dirty="0"/>
              <a:t>“We understand how dangerous a mask can be. We all become what we pretend to be.” </a:t>
            </a:r>
          </a:p>
          <a:p>
            <a:pPr marL="0" indent="0" algn="r">
              <a:buNone/>
            </a:pPr>
            <a:r>
              <a:rPr lang="en-AU" sz="3200" dirty="0"/>
              <a:t> Patrick </a:t>
            </a:r>
            <a:r>
              <a:rPr lang="en-AU" sz="3200" dirty="0" err="1"/>
              <a:t>Rothfuss</a:t>
            </a:r>
            <a:r>
              <a:rPr lang="en-AU" sz="3200" dirty="0"/>
              <a:t>, The Name of the Wind</a:t>
            </a:r>
          </a:p>
          <a:p>
            <a:pPr marL="0" indent="0" algn="r">
              <a:buNone/>
            </a:pPr>
            <a:r>
              <a:rPr lang="en-AU" sz="3200" dirty="0"/>
              <a:t> </a:t>
            </a:r>
          </a:p>
          <a:p>
            <a:endParaRPr lang="en-US" dirty="0"/>
          </a:p>
        </p:txBody>
      </p:sp>
    </p:spTree>
    <p:extLst>
      <p:ext uri="{BB962C8B-B14F-4D97-AF65-F5344CB8AC3E}">
        <p14:creationId xmlns:p14="http://schemas.microsoft.com/office/powerpoint/2010/main" val="314783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D4B26-EA63-4A4C-8401-12C747C2FDC7}"/>
              </a:ext>
            </a:extLst>
          </p:cNvPr>
          <p:cNvSpPr>
            <a:spLocks noGrp="1"/>
          </p:cNvSpPr>
          <p:nvPr>
            <p:ph type="title"/>
          </p:nvPr>
        </p:nvSpPr>
        <p:spPr/>
        <p:txBody>
          <a:bodyPr/>
          <a:lstStyle/>
          <a:p>
            <a:r>
              <a:rPr lang="en-US" dirty="0"/>
              <a:t>Good Foundations</a:t>
            </a:r>
          </a:p>
        </p:txBody>
      </p:sp>
      <p:pic>
        <p:nvPicPr>
          <p:cNvPr id="5" name="Content Placeholder 4">
            <a:extLst>
              <a:ext uri="{FF2B5EF4-FFF2-40B4-BE49-F238E27FC236}">
                <a16:creationId xmlns:a16="http://schemas.microsoft.com/office/drawing/2014/main" xmlns="" id="{4BE2DE39-9480-C94F-BD6B-988D7424F85F}"/>
              </a:ext>
            </a:extLst>
          </p:cNvPr>
          <p:cNvPicPr>
            <a:picLocks noGrp="1" noChangeAspect="1"/>
          </p:cNvPicPr>
          <p:nvPr>
            <p:ph idx="1"/>
          </p:nvPr>
        </p:nvPicPr>
        <p:blipFill>
          <a:blip r:embed="rId2"/>
          <a:stretch>
            <a:fillRect/>
          </a:stretch>
        </p:blipFill>
        <p:spPr>
          <a:xfrm>
            <a:off x="2950604" y="1947403"/>
            <a:ext cx="6290789" cy="4718092"/>
          </a:xfrm>
        </p:spPr>
      </p:pic>
    </p:spTree>
    <p:extLst>
      <p:ext uri="{BB962C8B-B14F-4D97-AF65-F5344CB8AC3E}">
        <p14:creationId xmlns:p14="http://schemas.microsoft.com/office/powerpoint/2010/main" val="168503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8184F-D5AB-964F-84C3-FC49481DAA47}"/>
              </a:ext>
            </a:extLst>
          </p:cNvPr>
          <p:cNvSpPr>
            <a:spLocks noGrp="1"/>
          </p:cNvSpPr>
          <p:nvPr>
            <p:ph type="title"/>
          </p:nvPr>
        </p:nvSpPr>
        <p:spPr/>
        <p:txBody>
          <a:bodyPr/>
          <a:lstStyle/>
          <a:p>
            <a:r>
              <a:rPr lang="en-US" dirty="0"/>
              <a:t>Bad Foundations</a:t>
            </a:r>
          </a:p>
        </p:txBody>
      </p:sp>
      <p:pic>
        <p:nvPicPr>
          <p:cNvPr id="5" name="Content Placeholder 4">
            <a:extLst>
              <a:ext uri="{FF2B5EF4-FFF2-40B4-BE49-F238E27FC236}">
                <a16:creationId xmlns:a16="http://schemas.microsoft.com/office/drawing/2014/main" xmlns="" id="{B0B18DFA-6551-8344-AB1B-0E0DBA70B45F}"/>
              </a:ext>
            </a:extLst>
          </p:cNvPr>
          <p:cNvPicPr>
            <a:picLocks noGrp="1" noChangeAspect="1"/>
          </p:cNvPicPr>
          <p:nvPr>
            <p:ph idx="1"/>
          </p:nvPr>
        </p:nvPicPr>
        <p:blipFill>
          <a:blip r:embed="rId2"/>
          <a:stretch>
            <a:fillRect/>
          </a:stretch>
        </p:blipFill>
        <p:spPr>
          <a:xfrm>
            <a:off x="2645605" y="2029994"/>
            <a:ext cx="6900788" cy="4596954"/>
          </a:xfrm>
        </p:spPr>
      </p:pic>
    </p:spTree>
    <p:extLst>
      <p:ext uri="{BB962C8B-B14F-4D97-AF65-F5344CB8AC3E}">
        <p14:creationId xmlns:p14="http://schemas.microsoft.com/office/powerpoint/2010/main" val="323638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B17EC-E4DA-F440-894D-4240F95D14DE}"/>
              </a:ext>
            </a:extLst>
          </p:cNvPr>
          <p:cNvSpPr>
            <a:spLocks noGrp="1"/>
          </p:cNvSpPr>
          <p:nvPr>
            <p:ph type="title"/>
          </p:nvPr>
        </p:nvSpPr>
        <p:spPr/>
        <p:txBody>
          <a:bodyPr/>
          <a:lstStyle/>
          <a:p>
            <a:r>
              <a:rPr lang="en-US" dirty="0"/>
              <a:t>Hints to False Foundations</a:t>
            </a:r>
          </a:p>
        </p:txBody>
      </p:sp>
      <p:sp>
        <p:nvSpPr>
          <p:cNvPr id="3" name="Content Placeholder 2">
            <a:extLst>
              <a:ext uri="{FF2B5EF4-FFF2-40B4-BE49-F238E27FC236}">
                <a16:creationId xmlns:a16="http://schemas.microsoft.com/office/drawing/2014/main" xmlns="" id="{5A4C5893-37D7-DA4B-9D7F-C7BFFC0A1765}"/>
              </a:ext>
            </a:extLst>
          </p:cNvPr>
          <p:cNvSpPr>
            <a:spLocks noGrp="1"/>
          </p:cNvSpPr>
          <p:nvPr>
            <p:ph idx="1"/>
          </p:nvPr>
        </p:nvSpPr>
        <p:spPr/>
        <p:txBody>
          <a:bodyPr/>
          <a:lstStyle/>
          <a:p>
            <a:r>
              <a:rPr lang="en-US" sz="3200" dirty="0"/>
              <a:t>When are you defensive?</a:t>
            </a:r>
          </a:p>
          <a:p>
            <a:r>
              <a:rPr lang="en-US" sz="3200" dirty="0"/>
              <a:t>When are you petty?</a:t>
            </a:r>
          </a:p>
          <a:p>
            <a:r>
              <a:rPr lang="en-US" sz="3200" dirty="0"/>
              <a:t>Do you have any compulsive </a:t>
            </a:r>
            <a:r>
              <a:rPr lang="en-AU" sz="3200" dirty="0" smtClean="0"/>
              <a:t>behaviours</a:t>
            </a:r>
            <a:r>
              <a:rPr lang="en-US" sz="3200" dirty="0" smtClean="0"/>
              <a:t>?</a:t>
            </a:r>
            <a:endParaRPr lang="en-US" sz="3200" dirty="0"/>
          </a:p>
        </p:txBody>
      </p:sp>
    </p:spTree>
    <p:extLst>
      <p:ext uri="{BB962C8B-B14F-4D97-AF65-F5344CB8AC3E}">
        <p14:creationId xmlns:p14="http://schemas.microsoft.com/office/powerpoint/2010/main" val="36224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320</TotalTime>
  <Words>333</Words>
  <Application>Microsoft Macintosh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2</vt:lpstr>
      <vt:lpstr>Quotable</vt:lpstr>
      <vt:lpstr>False Foundations</vt:lpstr>
      <vt:lpstr>We all search for happiness</vt:lpstr>
      <vt:lpstr>But not all routes are the same</vt:lpstr>
      <vt:lpstr>Living an illusion…</vt:lpstr>
      <vt:lpstr>The problem with masks…</vt:lpstr>
      <vt:lpstr>The problem with masks…</vt:lpstr>
      <vt:lpstr>Good Foundations</vt:lpstr>
      <vt:lpstr>Bad Foundations</vt:lpstr>
      <vt:lpstr>Hints to False Foundations</vt:lpstr>
      <vt:lpstr>Jesus’ Temptations</vt:lpstr>
      <vt:lpstr>3 Base Lies</vt:lpstr>
      <vt:lpstr>Finding our True Self</vt:lpstr>
      <vt:lpstr>Rom 12:2</vt:lpstr>
      <vt:lpstr>Imagine…</vt:lpstr>
      <vt:lpstr>The False and True Self</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Foundations</dc:title>
  <dc:creator>Peter Laughlin</dc:creator>
  <cp:lastModifiedBy>Peter Laughlin</cp:lastModifiedBy>
  <cp:revision>9</cp:revision>
  <dcterms:created xsi:type="dcterms:W3CDTF">2018-07-05T00:15:35Z</dcterms:created>
  <dcterms:modified xsi:type="dcterms:W3CDTF">2018-07-07T05:47:41Z</dcterms:modified>
</cp:coreProperties>
</file>