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7" r:id="rId1"/>
  </p:sldMasterIdLst>
  <p:notesMasterIdLst>
    <p:notesMasterId r:id="rId23"/>
  </p:notesMasterIdLst>
  <p:sldIdLst>
    <p:sldId id="258" r:id="rId2"/>
    <p:sldId id="300" r:id="rId3"/>
    <p:sldId id="302" r:id="rId4"/>
    <p:sldId id="303" r:id="rId5"/>
    <p:sldId id="304" r:id="rId6"/>
    <p:sldId id="305" r:id="rId7"/>
    <p:sldId id="308" r:id="rId8"/>
    <p:sldId id="309" r:id="rId9"/>
    <p:sldId id="306" r:id="rId10"/>
    <p:sldId id="310" r:id="rId11"/>
    <p:sldId id="311" r:id="rId12"/>
    <p:sldId id="312" r:id="rId13"/>
    <p:sldId id="313" r:id="rId14"/>
    <p:sldId id="314" r:id="rId15"/>
    <p:sldId id="315" r:id="rId16"/>
    <p:sldId id="316" r:id="rId17"/>
    <p:sldId id="307" r:id="rId18"/>
    <p:sldId id="317" r:id="rId19"/>
    <p:sldId id="318" r:id="rId20"/>
    <p:sldId id="319" r:id="rId21"/>
    <p:sldId id="32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E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p:restoredTop sz="94674"/>
  </p:normalViewPr>
  <p:slideViewPr>
    <p:cSldViewPr snapToGrid="0" snapToObjects="1">
      <p:cViewPr varScale="1">
        <p:scale>
          <a:sx n="131" d="100"/>
          <a:sy n="131" d="100"/>
        </p:scale>
        <p:origin x="2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A577C-E5A0-624D-86B6-D65F7D7B0D4F}" type="datetimeFigureOut">
              <a:rPr lang="en-US" smtClean="0"/>
              <a:t>5/19/18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BA7D7-C63A-2847-A15C-51FD4FAD32BB}" type="slidenum">
              <a:rPr lang="en-US" smtClean="0"/>
              <a:t>‹#›</a:t>
            </a:fld>
            <a:endParaRPr lang="en-US"/>
          </a:p>
        </p:txBody>
      </p:sp>
    </p:spTree>
    <p:extLst>
      <p:ext uri="{BB962C8B-B14F-4D97-AF65-F5344CB8AC3E}">
        <p14:creationId xmlns:p14="http://schemas.microsoft.com/office/powerpoint/2010/main" val="2620804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2</a:t>
            </a:fld>
            <a:endParaRPr lang="en-AU"/>
          </a:p>
        </p:txBody>
      </p:sp>
    </p:spTree>
    <p:extLst>
      <p:ext uri="{BB962C8B-B14F-4D97-AF65-F5344CB8AC3E}">
        <p14:creationId xmlns:p14="http://schemas.microsoft.com/office/powerpoint/2010/main" val="238364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11</a:t>
            </a:fld>
            <a:endParaRPr lang="en-AU"/>
          </a:p>
        </p:txBody>
      </p:sp>
    </p:spTree>
    <p:extLst>
      <p:ext uri="{BB962C8B-B14F-4D97-AF65-F5344CB8AC3E}">
        <p14:creationId xmlns:p14="http://schemas.microsoft.com/office/powerpoint/2010/main" val="3777166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12</a:t>
            </a:fld>
            <a:endParaRPr lang="en-AU"/>
          </a:p>
        </p:txBody>
      </p:sp>
    </p:spTree>
    <p:extLst>
      <p:ext uri="{BB962C8B-B14F-4D97-AF65-F5344CB8AC3E}">
        <p14:creationId xmlns:p14="http://schemas.microsoft.com/office/powerpoint/2010/main" val="2413223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13</a:t>
            </a:fld>
            <a:endParaRPr lang="en-AU"/>
          </a:p>
        </p:txBody>
      </p:sp>
    </p:spTree>
    <p:extLst>
      <p:ext uri="{BB962C8B-B14F-4D97-AF65-F5344CB8AC3E}">
        <p14:creationId xmlns:p14="http://schemas.microsoft.com/office/powerpoint/2010/main" val="568180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14</a:t>
            </a:fld>
            <a:endParaRPr lang="en-AU"/>
          </a:p>
        </p:txBody>
      </p:sp>
    </p:spTree>
    <p:extLst>
      <p:ext uri="{BB962C8B-B14F-4D97-AF65-F5344CB8AC3E}">
        <p14:creationId xmlns:p14="http://schemas.microsoft.com/office/powerpoint/2010/main" val="703063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15</a:t>
            </a:fld>
            <a:endParaRPr lang="en-AU"/>
          </a:p>
        </p:txBody>
      </p:sp>
    </p:spTree>
    <p:extLst>
      <p:ext uri="{BB962C8B-B14F-4D97-AF65-F5344CB8AC3E}">
        <p14:creationId xmlns:p14="http://schemas.microsoft.com/office/powerpoint/2010/main" val="92602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16</a:t>
            </a:fld>
            <a:endParaRPr lang="en-AU"/>
          </a:p>
        </p:txBody>
      </p:sp>
    </p:spTree>
    <p:extLst>
      <p:ext uri="{BB962C8B-B14F-4D97-AF65-F5344CB8AC3E}">
        <p14:creationId xmlns:p14="http://schemas.microsoft.com/office/powerpoint/2010/main" val="422539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17</a:t>
            </a:fld>
            <a:endParaRPr lang="en-AU"/>
          </a:p>
        </p:txBody>
      </p:sp>
    </p:spTree>
    <p:extLst>
      <p:ext uri="{BB962C8B-B14F-4D97-AF65-F5344CB8AC3E}">
        <p14:creationId xmlns:p14="http://schemas.microsoft.com/office/powerpoint/2010/main" val="4070726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18</a:t>
            </a:fld>
            <a:endParaRPr lang="en-AU"/>
          </a:p>
        </p:txBody>
      </p:sp>
    </p:spTree>
    <p:extLst>
      <p:ext uri="{BB962C8B-B14F-4D97-AF65-F5344CB8AC3E}">
        <p14:creationId xmlns:p14="http://schemas.microsoft.com/office/powerpoint/2010/main" val="1705803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19</a:t>
            </a:fld>
            <a:endParaRPr lang="en-AU"/>
          </a:p>
        </p:txBody>
      </p:sp>
    </p:spTree>
    <p:extLst>
      <p:ext uri="{BB962C8B-B14F-4D97-AF65-F5344CB8AC3E}">
        <p14:creationId xmlns:p14="http://schemas.microsoft.com/office/powerpoint/2010/main" val="4170361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20</a:t>
            </a:fld>
            <a:endParaRPr lang="en-AU"/>
          </a:p>
        </p:txBody>
      </p:sp>
    </p:spTree>
    <p:extLst>
      <p:ext uri="{BB962C8B-B14F-4D97-AF65-F5344CB8AC3E}">
        <p14:creationId xmlns:p14="http://schemas.microsoft.com/office/powerpoint/2010/main" val="50583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3</a:t>
            </a:fld>
            <a:endParaRPr lang="en-AU"/>
          </a:p>
        </p:txBody>
      </p:sp>
    </p:spTree>
    <p:extLst>
      <p:ext uri="{BB962C8B-B14F-4D97-AF65-F5344CB8AC3E}">
        <p14:creationId xmlns:p14="http://schemas.microsoft.com/office/powerpoint/2010/main" val="386694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4</a:t>
            </a:fld>
            <a:endParaRPr lang="en-AU"/>
          </a:p>
        </p:txBody>
      </p:sp>
    </p:spTree>
    <p:extLst>
      <p:ext uri="{BB962C8B-B14F-4D97-AF65-F5344CB8AC3E}">
        <p14:creationId xmlns:p14="http://schemas.microsoft.com/office/powerpoint/2010/main" val="307859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5</a:t>
            </a:fld>
            <a:endParaRPr lang="en-AU"/>
          </a:p>
        </p:txBody>
      </p:sp>
    </p:spTree>
    <p:extLst>
      <p:ext uri="{BB962C8B-B14F-4D97-AF65-F5344CB8AC3E}">
        <p14:creationId xmlns:p14="http://schemas.microsoft.com/office/powerpoint/2010/main" val="508067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6</a:t>
            </a:fld>
            <a:endParaRPr lang="en-AU"/>
          </a:p>
        </p:txBody>
      </p:sp>
    </p:spTree>
    <p:extLst>
      <p:ext uri="{BB962C8B-B14F-4D97-AF65-F5344CB8AC3E}">
        <p14:creationId xmlns:p14="http://schemas.microsoft.com/office/powerpoint/2010/main" val="298231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7</a:t>
            </a:fld>
            <a:endParaRPr lang="en-AU"/>
          </a:p>
        </p:txBody>
      </p:sp>
    </p:spTree>
    <p:extLst>
      <p:ext uri="{BB962C8B-B14F-4D97-AF65-F5344CB8AC3E}">
        <p14:creationId xmlns:p14="http://schemas.microsoft.com/office/powerpoint/2010/main" val="37288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8</a:t>
            </a:fld>
            <a:endParaRPr lang="en-AU"/>
          </a:p>
        </p:txBody>
      </p:sp>
    </p:spTree>
    <p:extLst>
      <p:ext uri="{BB962C8B-B14F-4D97-AF65-F5344CB8AC3E}">
        <p14:creationId xmlns:p14="http://schemas.microsoft.com/office/powerpoint/2010/main" val="112500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9</a:t>
            </a:fld>
            <a:endParaRPr lang="en-AU"/>
          </a:p>
        </p:txBody>
      </p:sp>
    </p:spTree>
    <p:extLst>
      <p:ext uri="{BB962C8B-B14F-4D97-AF65-F5344CB8AC3E}">
        <p14:creationId xmlns:p14="http://schemas.microsoft.com/office/powerpoint/2010/main" val="1854767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61938"/>
            <a:ext cx="3340100" cy="1879600"/>
          </a:xfrm>
        </p:spPr>
      </p:sp>
      <p:sp>
        <p:nvSpPr>
          <p:cNvPr id="3" name="Notes Placeholder 2"/>
          <p:cNvSpPr>
            <a:spLocks noGrp="1"/>
          </p:cNvSpPr>
          <p:nvPr>
            <p:ph type="body" idx="1"/>
          </p:nvPr>
        </p:nvSpPr>
        <p:spPr>
          <a:xfrm>
            <a:off x="3334680" y="363924"/>
            <a:ext cx="5162549" cy="4022222"/>
          </a:xfrm>
        </p:spPr>
        <p:txBody>
          <a:bodyPr/>
          <a:lstStyle/>
          <a:p>
            <a:r>
              <a:rPr lang="en-AU" sz="1600" dirty="0">
                <a:latin typeface="+mn-lt"/>
              </a:rPr>
              <a:t>I hope I’ve presented you with sound</a:t>
            </a:r>
            <a:r>
              <a:rPr lang="en-AU" sz="1600" baseline="0" dirty="0">
                <a:latin typeface="+mn-lt"/>
              </a:rPr>
              <a:t> reasoning </a:t>
            </a:r>
            <a:r>
              <a:rPr lang="en-AU" sz="1600" dirty="0">
                <a:latin typeface="+mn-lt"/>
              </a:rPr>
              <a:t>for why we need to rethink Discipleship. </a:t>
            </a:r>
          </a:p>
          <a:p>
            <a:endParaRPr lang="en-AU" sz="1600" dirty="0">
              <a:latin typeface="+mn-lt"/>
            </a:endParaRPr>
          </a:p>
          <a:p>
            <a:r>
              <a:rPr lang="en-AU" sz="1600" dirty="0">
                <a:latin typeface="+mn-lt"/>
              </a:rPr>
              <a:t>We need to get back to God’s plan </a:t>
            </a:r>
            <a:r>
              <a:rPr lang="mr-IN" sz="1600" dirty="0">
                <a:latin typeface="+mn-lt"/>
              </a:rPr>
              <a:t>–</a:t>
            </a:r>
            <a:r>
              <a:rPr lang="en-AU" sz="1600" dirty="0">
                <a:latin typeface="+mn-lt"/>
              </a:rPr>
              <a:t> back to the family and community of faith, working together to actively inform</a:t>
            </a:r>
            <a:r>
              <a:rPr lang="en-AU" sz="1600" baseline="0" dirty="0">
                <a:latin typeface="+mn-lt"/>
              </a:rPr>
              <a:t> and form faith in others. </a:t>
            </a:r>
            <a:endParaRPr lang="en-AU" sz="1600" dirty="0">
              <a:latin typeface="+mn-lt"/>
            </a:endParaRPr>
          </a:p>
          <a:p>
            <a:endParaRPr lang="en-AU" sz="1600" dirty="0">
              <a:latin typeface="+mn-lt"/>
            </a:endParaRPr>
          </a:p>
          <a:p>
            <a:r>
              <a:rPr lang="en-AU" sz="1600" dirty="0">
                <a:latin typeface="+mn-lt"/>
              </a:rPr>
              <a:t>How we do it better is a whole other session</a:t>
            </a:r>
            <a:r>
              <a:rPr lang="en-AU" sz="1600" baseline="0" dirty="0">
                <a:latin typeface="+mn-lt"/>
              </a:rPr>
              <a:t> which I’d love to take you through if your leaders would like that sometime in the future. </a:t>
            </a:r>
          </a:p>
          <a:p>
            <a:endParaRPr lang="en-AU" sz="1600" baseline="0" dirty="0">
              <a:latin typeface="+mn-lt"/>
            </a:endParaRPr>
          </a:p>
          <a:p>
            <a:r>
              <a:rPr lang="en-AU" sz="1600" baseline="0" dirty="0">
                <a:latin typeface="+mn-lt"/>
              </a:rPr>
              <a:t>Be encouraged </a:t>
            </a:r>
            <a:r>
              <a:rPr lang="mr-IN" sz="1600" baseline="0" dirty="0">
                <a:latin typeface="+mn-lt"/>
              </a:rPr>
              <a:t>–</a:t>
            </a:r>
            <a:r>
              <a:rPr lang="en-AU" sz="1600" baseline="0" dirty="0">
                <a:latin typeface="+mn-lt"/>
              </a:rPr>
              <a:t> it’s not all doom and gloom, God is building His church both here and around the world! </a:t>
            </a:r>
          </a:p>
          <a:p>
            <a:endParaRPr lang="en-AU" sz="1600" baseline="0" dirty="0">
              <a:latin typeface="+mn-lt"/>
            </a:endParaRPr>
          </a:p>
          <a:p>
            <a:r>
              <a:rPr lang="en-AU" sz="1600" baseline="0" dirty="0">
                <a:latin typeface="+mn-lt"/>
              </a:rPr>
              <a:t>Our job is to follow His plan and Go make disciples!</a:t>
            </a:r>
            <a:endParaRPr lang="en-AU" sz="1600" dirty="0">
              <a:latin typeface="+mn-lt"/>
            </a:endParaRPr>
          </a:p>
        </p:txBody>
      </p:sp>
      <p:sp>
        <p:nvSpPr>
          <p:cNvPr id="4" name="Slide Number Placeholder 3"/>
          <p:cNvSpPr>
            <a:spLocks noGrp="1"/>
          </p:cNvSpPr>
          <p:nvPr>
            <p:ph type="sldNum" sz="quarter" idx="10"/>
          </p:nvPr>
        </p:nvSpPr>
        <p:spPr/>
        <p:txBody>
          <a:bodyPr/>
          <a:lstStyle/>
          <a:p>
            <a:fld id="{461F831F-89E9-4448-A030-31B8218D3549}" type="slidenum">
              <a:rPr lang="en-AU" smtClean="0"/>
              <a:t>10</a:t>
            </a:fld>
            <a:endParaRPr lang="en-AU"/>
          </a:p>
        </p:txBody>
      </p:sp>
    </p:spTree>
    <p:extLst>
      <p:ext uri="{BB962C8B-B14F-4D97-AF65-F5344CB8AC3E}">
        <p14:creationId xmlns:p14="http://schemas.microsoft.com/office/powerpoint/2010/main" val="246520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5/19/18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953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5/19/18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615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5/19/18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2346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5/19/18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6094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5/19/18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0691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5/19/18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100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5/19/18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427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5/19/18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749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5/19/18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710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5/19/18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938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5/19/18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956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0314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5/19/18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443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5/19/18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131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5/19/18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3965513"/>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11FD4A-C5A3-AC4A-AA77-8112221C81AD}"/>
              </a:ext>
            </a:extLst>
          </p:cNvPr>
          <p:cNvPicPr>
            <a:picLocks noChangeAspect="1"/>
          </p:cNvPicPr>
          <p:nvPr/>
        </p:nvPicPr>
        <p:blipFill rotWithShape="1">
          <a:blip r:embed="rId2"/>
          <a:srcRect b="15730"/>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005017-DFF0-784D-BEFB-865C846B2A2A}"/>
              </a:ext>
            </a:extLst>
          </p:cNvPr>
          <p:cNvSpPr/>
          <p:nvPr/>
        </p:nvSpPr>
        <p:spPr>
          <a:xfrm>
            <a:off x="0" y="5192801"/>
            <a:ext cx="12192000" cy="1036507"/>
          </a:xfrm>
          <a:prstGeom prst="rect">
            <a:avLst/>
          </a:prstGeom>
          <a:solidFill>
            <a:srgbClr val="E1DED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C7530D7-DC3F-5E42-89F9-50EE0CD3974F}"/>
              </a:ext>
            </a:extLst>
          </p:cNvPr>
          <p:cNvSpPr txBox="1">
            <a:spLocks/>
          </p:cNvSpPr>
          <p:nvPr/>
        </p:nvSpPr>
        <p:spPr>
          <a:xfrm>
            <a:off x="2001729" y="5184057"/>
            <a:ext cx="8188542" cy="1207269"/>
          </a:xfrm>
          <a:prstGeom prst="rect">
            <a:avLst/>
          </a:prstGeom>
        </p:spPr>
        <p:txBody>
          <a:bodyPr>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5600" dirty="0">
                <a:solidFill>
                  <a:schemeClr val="bg1"/>
                </a:solidFill>
              </a:rPr>
              <a:t>Discipleship Today</a:t>
            </a:r>
          </a:p>
        </p:txBody>
      </p:sp>
      <p:cxnSp>
        <p:nvCxnSpPr>
          <p:cNvPr id="7" name="Straight Connector 6">
            <a:extLst>
              <a:ext uri="{FF2B5EF4-FFF2-40B4-BE49-F238E27FC236}">
                <a16:creationId xmlns:a16="http://schemas.microsoft.com/office/drawing/2014/main" id="{5668FC25-EFAE-134C-B71F-A047330C5890}"/>
              </a:ext>
            </a:extLst>
          </p:cNvPr>
          <p:cNvCxnSpPr/>
          <p:nvPr/>
        </p:nvCxnSpPr>
        <p:spPr>
          <a:xfrm>
            <a:off x="0" y="5058696"/>
            <a:ext cx="12192000" cy="0"/>
          </a:xfrm>
          <a:prstGeom prst="line">
            <a:avLst/>
          </a:prstGeom>
          <a:ln w="88900">
            <a:solidFill>
              <a:srgbClr val="E1DEDD">
                <a:alpha val="9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CBF9A9-9F04-8D4D-A7F6-D18FCD98D24A}"/>
              </a:ext>
            </a:extLst>
          </p:cNvPr>
          <p:cNvCxnSpPr/>
          <p:nvPr/>
        </p:nvCxnSpPr>
        <p:spPr>
          <a:xfrm>
            <a:off x="0" y="6354668"/>
            <a:ext cx="12192000" cy="0"/>
          </a:xfrm>
          <a:prstGeom prst="line">
            <a:avLst/>
          </a:prstGeom>
          <a:ln w="88900">
            <a:solidFill>
              <a:srgbClr val="E1DEDD">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8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3" name="Rectangle 2">
            <a:extLst>
              <a:ext uri="{FF2B5EF4-FFF2-40B4-BE49-F238E27FC236}">
                <a16:creationId xmlns:a16="http://schemas.microsoft.com/office/drawing/2014/main" id="{70337D4F-9A2E-7141-96F7-72AF10E15BEC}"/>
              </a:ext>
            </a:extLst>
          </p:cNvPr>
          <p:cNvSpPr/>
          <p:nvPr/>
        </p:nvSpPr>
        <p:spPr>
          <a:xfrm>
            <a:off x="604684" y="2080565"/>
            <a:ext cx="11179278" cy="2123658"/>
          </a:xfrm>
          <a:prstGeom prst="rect">
            <a:avLst/>
          </a:prstGeom>
        </p:spPr>
        <p:txBody>
          <a:bodyPr wrap="square">
            <a:spAutoFit/>
          </a:bodyPr>
          <a:lstStyle/>
          <a:p>
            <a:pPr marL="457200" indent="-457200">
              <a:buFont typeface="Arial" panose="020B0604020202020204" pitchFamily="34" charset="0"/>
              <a:buChar char="•"/>
            </a:pPr>
            <a:r>
              <a:rPr lang="en-AU" sz="4400" b="1" baseline="30000" dirty="0"/>
              <a:t>We’re snobby today! Apprenticeships are for those who can’t handle higher education</a:t>
            </a:r>
          </a:p>
          <a:p>
            <a:pPr marL="457200" indent="-457200">
              <a:buFont typeface="Arial" panose="020B0604020202020204" pitchFamily="34" charset="0"/>
              <a:buChar char="•"/>
            </a:pPr>
            <a:r>
              <a:rPr lang="en-AU" sz="4400" b="1" baseline="30000" dirty="0"/>
              <a:t>It’s seen as a lesser pursuit</a:t>
            </a:r>
          </a:p>
          <a:p>
            <a:pPr marL="457200" indent="-457200">
              <a:buFont typeface="Arial" panose="020B0604020202020204" pitchFamily="34" charset="0"/>
              <a:buChar char="•"/>
            </a:pPr>
            <a:r>
              <a:rPr lang="en-AU" sz="4400" b="1" baseline="30000" dirty="0"/>
              <a:t>It’s the method used by Jesus!</a:t>
            </a:r>
            <a:endParaRPr lang="en-US" sz="4400" b="1" dirty="0"/>
          </a:p>
        </p:txBody>
      </p:sp>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555063"/>
            <a:ext cx="1117927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Discipleship is an Apprenticeship</a:t>
            </a:r>
            <a:endParaRPr lang="en-US" dirty="0"/>
          </a:p>
        </p:txBody>
      </p:sp>
    </p:spTree>
    <p:extLst>
      <p:ext uri="{BB962C8B-B14F-4D97-AF65-F5344CB8AC3E}">
        <p14:creationId xmlns:p14="http://schemas.microsoft.com/office/powerpoint/2010/main" val="343654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pic>
        <p:nvPicPr>
          <p:cNvPr id="5" name="Picture 4">
            <a:extLst>
              <a:ext uri="{FF2B5EF4-FFF2-40B4-BE49-F238E27FC236}">
                <a16:creationId xmlns:a16="http://schemas.microsoft.com/office/drawing/2014/main" id="{983FA3C6-988B-1546-AE5A-39A555D6A646}"/>
              </a:ext>
            </a:extLst>
          </p:cNvPr>
          <p:cNvPicPr>
            <a:picLocks noChangeAspect="1"/>
          </p:cNvPicPr>
          <p:nvPr/>
        </p:nvPicPr>
        <p:blipFill>
          <a:blip r:embed="rId4"/>
          <a:stretch>
            <a:fillRect/>
          </a:stretch>
        </p:blipFill>
        <p:spPr>
          <a:xfrm>
            <a:off x="302821" y="291594"/>
            <a:ext cx="9561616" cy="6274811"/>
          </a:xfrm>
          <a:prstGeom prst="rect">
            <a:avLst/>
          </a:prstGeom>
        </p:spPr>
      </p:pic>
      <p:grpSp>
        <p:nvGrpSpPr>
          <p:cNvPr id="7" name="Group 6">
            <a:extLst>
              <a:ext uri="{FF2B5EF4-FFF2-40B4-BE49-F238E27FC236}">
                <a16:creationId xmlns:a16="http://schemas.microsoft.com/office/drawing/2014/main" id="{AA6D43FB-20E6-2F48-B642-F46B6724BFE1}"/>
              </a:ext>
            </a:extLst>
          </p:cNvPr>
          <p:cNvGrpSpPr/>
          <p:nvPr/>
        </p:nvGrpSpPr>
        <p:grpSpPr>
          <a:xfrm>
            <a:off x="-180109" y="5153891"/>
            <a:ext cx="12552218" cy="1452944"/>
            <a:chOff x="-180109" y="5153891"/>
            <a:chExt cx="12552218" cy="1452944"/>
          </a:xfrm>
        </p:grpSpPr>
        <p:sp>
          <p:nvSpPr>
            <p:cNvPr id="8" name="Rectangle 7">
              <a:extLst>
                <a:ext uri="{FF2B5EF4-FFF2-40B4-BE49-F238E27FC236}">
                  <a16:creationId xmlns:a16="http://schemas.microsoft.com/office/drawing/2014/main" id="{DF36499A-C1FA-DE46-970E-0A90944E8DFE}"/>
                </a:ext>
              </a:extLst>
            </p:cNvPr>
            <p:cNvSpPr/>
            <p:nvPr/>
          </p:nvSpPr>
          <p:spPr>
            <a:xfrm>
              <a:off x="0" y="5153891"/>
              <a:ext cx="12192000" cy="1331653"/>
            </a:xfrm>
            <a:prstGeom prst="rect">
              <a:avLst/>
            </a:prstGeom>
            <a:solidFill>
              <a:srgbClr val="E1DED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0337D4F-9A2E-7141-96F7-72AF10E15BEC}"/>
                </a:ext>
              </a:extLst>
            </p:cNvPr>
            <p:cNvSpPr/>
            <p:nvPr/>
          </p:nvSpPr>
          <p:spPr>
            <a:xfrm>
              <a:off x="-180109" y="5385988"/>
              <a:ext cx="12552218" cy="1220847"/>
            </a:xfrm>
            <a:prstGeom prst="rect">
              <a:avLst/>
            </a:prstGeom>
            <a:noFill/>
          </p:spPr>
          <p:txBody>
            <a:bodyPr wrap="square">
              <a:spAutoFit/>
            </a:bodyPr>
            <a:lstStyle/>
            <a:p>
              <a:pPr algn="ctr"/>
              <a:r>
                <a:rPr lang="en-AU" sz="4400" b="1" baseline="30000" dirty="0">
                  <a:solidFill>
                    <a:schemeClr val="bg1"/>
                  </a:solidFill>
                </a:rPr>
                <a:t>Jesus was not training THEOLOGIANS, He was training PRACTICIONERS!</a:t>
              </a:r>
              <a:endParaRPr lang="en-US" sz="4400" b="1" dirty="0">
                <a:solidFill>
                  <a:schemeClr val="bg1"/>
                </a:solidFill>
              </a:endParaRPr>
            </a:p>
          </p:txBody>
        </p:sp>
      </p:grpSp>
    </p:spTree>
    <p:extLst>
      <p:ext uri="{BB962C8B-B14F-4D97-AF65-F5344CB8AC3E}">
        <p14:creationId xmlns:p14="http://schemas.microsoft.com/office/powerpoint/2010/main" val="158808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6" name="Title 1">
            <a:extLst>
              <a:ext uri="{FF2B5EF4-FFF2-40B4-BE49-F238E27FC236}">
                <a16:creationId xmlns:a16="http://schemas.microsoft.com/office/drawing/2014/main" id="{0A8D32D3-3C6F-1047-A2A9-A23D2181BB7C}"/>
              </a:ext>
            </a:extLst>
          </p:cNvPr>
          <p:cNvSpPr txBox="1">
            <a:spLocks/>
          </p:cNvSpPr>
          <p:nvPr/>
        </p:nvSpPr>
        <p:spPr>
          <a:xfrm>
            <a:off x="506361" y="983673"/>
            <a:ext cx="11179278" cy="4615077"/>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4600" dirty="0"/>
              <a:t>Discipleship is an APPRENTICESHIP undertaken in an </a:t>
            </a:r>
          </a:p>
          <a:p>
            <a:pPr algn="ctr"/>
            <a:r>
              <a:rPr lang="en-AU" sz="4600" dirty="0"/>
              <a:t>INTENTIONAL COMMUNITY </a:t>
            </a:r>
          </a:p>
          <a:p>
            <a:pPr algn="ctr"/>
            <a:r>
              <a:rPr lang="en-AU" sz="4600" dirty="0"/>
              <a:t>where we learn BOTH the TEACHINGS (doctrine) of Jesus </a:t>
            </a:r>
          </a:p>
          <a:p>
            <a:pPr algn="ctr"/>
            <a:r>
              <a:rPr lang="en-AU" sz="4600" dirty="0"/>
              <a:t>AND the TRADE (how to do it/live it)</a:t>
            </a:r>
            <a:endParaRPr lang="en-US" sz="4600" dirty="0"/>
          </a:p>
        </p:txBody>
      </p:sp>
    </p:spTree>
    <p:extLst>
      <p:ext uri="{BB962C8B-B14F-4D97-AF65-F5344CB8AC3E}">
        <p14:creationId xmlns:p14="http://schemas.microsoft.com/office/powerpoint/2010/main" val="80491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3" name="Rectangle 2">
            <a:extLst>
              <a:ext uri="{FF2B5EF4-FFF2-40B4-BE49-F238E27FC236}">
                <a16:creationId xmlns:a16="http://schemas.microsoft.com/office/drawing/2014/main" id="{70337D4F-9A2E-7141-96F7-72AF10E15BEC}"/>
              </a:ext>
            </a:extLst>
          </p:cNvPr>
          <p:cNvSpPr/>
          <p:nvPr/>
        </p:nvSpPr>
        <p:spPr>
          <a:xfrm>
            <a:off x="604684" y="2080565"/>
            <a:ext cx="11179278" cy="2123658"/>
          </a:xfrm>
          <a:prstGeom prst="rect">
            <a:avLst/>
          </a:prstGeom>
        </p:spPr>
        <p:txBody>
          <a:bodyPr wrap="square">
            <a:spAutoFit/>
          </a:bodyPr>
          <a:lstStyle/>
          <a:p>
            <a:r>
              <a:rPr lang="en-AU" sz="4400" b="1" baseline="30000" dirty="0"/>
              <a:t>A Change of Direction</a:t>
            </a:r>
          </a:p>
          <a:p>
            <a:endParaRPr lang="en-AU" sz="4400" b="1" baseline="30000" dirty="0"/>
          </a:p>
          <a:p>
            <a:pPr marL="571500" indent="-571500">
              <a:buFont typeface="Arial" panose="020B0604020202020204" pitchFamily="34" charset="0"/>
              <a:buChar char="•"/>
            </a:pPr>
            <a:r>
              <a:rPr lang="en-AU" sz="4400" b="1" baseline="30000" dirty="0"/>
              <a:t>It’s a change in our thinking and life trajectory</a:t>
            </a:r>
          </a:p>
          <a:p>
            <a:pPr marL="571500" indent="-571500">
              <a:buFont typeface="Arial" panose="020B0604020202020204" pitchFamily="34" charset="0"/>
              <a:buChar char="•"/>
            </a:pPr>
            <a:r>
              <a:rPr lang="en-AU" sz="4400" b="1" baseline="30000" dirty="0"/>
              <a:t>It’s a change in our lifestyle and priorities</a:t>
            </a:r>
            <a:endParaRPr lang="en-US" sz="4400" b="1" dirty="0"/>
          </a:p>
        </p:txBody>
      </p:sp>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555063"/>
            <a:ext cx="1117927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Discipleship:</a:t>
            </a:r>
            <a:endParaRPr lang="en-US" dirty="0"/>
          </a:p>
        </p:txBody>
      </p:sp>
    </p:spTree>
    <p:extLst>
      <p:ext uri="{BB962C8B-B14F-4D97-AF65-F5344CB8AC3E}">
        <p14:creationId xmlns:p14="http://schemas.microsoft.com/office/powerpoint/2010/main" val="100384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3" name="Rectangle 2">
            <a:extLst>
              <a:ext uri="{FF2B5EF4-FFF2-40B4-BE49-F238E27FC236}">
                <a16:creationId xmlns:a16="http://schemas.microsoft.com/office/drawing/2014/main" id="{70337D4F-9A2E-7141-96F7-72AF10E15BEC}"/>
              </a:ext>
            </a:extLst>
          </p:cNvPr>
          <p:cNvSpPr/>
          <p:nvPr/>
        </p:nvSpPr>
        <p:spPr>
          <a:xfrm>
            <a:off x="604684" y="2080565"/>
            <a:ext cx="11179278" cy="2575064"/>
          </a:xfrm>
          <a:prstGeom prst="rect">
            <a:avLst/>
          </a:prstGeom>
        </p:spPr>
        <p:txBody>
          <a:bodyPr wrap="square">
            <a:spAutoFit/>
          </a:bodyPr>
          <a:lstStyle/>
          <a:p>
            <a:r>
              <a:rPr lang="en-AU" sz="4400" b="1" baseline="30000" dirty="0"/>
              <a:t>Learning on the Move</a:t>
            </a:r>
          </a:p>
          <a:p>
            <a:endParaRPr lang="en-AU" sz="4400" b="1" baseline="30000" dirty="0"/>
          </a:p>
          <a:p>
            <a:pPr marL="571500" indent="-571500">
              <a:buFont typeface="Arial" panose="020B0604020202020204" pitchFamily="34" charset="0"/>
              <a:buChar char="•"/>
            </a:pPr>
            <a:r>
              <a:rPr lang="en-AU" sz="4400" b="1" baseline="30000" dirty="0"/>
              <a:t>Learning through practice</a:t>
            </a:r>
          </a:p>
          <a:p>
            <a:pPr marL="571500" indent="-571500">
              <a:buFont typeface="Arial" panose="020B0604020202020204" pitchFamily="34" charset="0"/>
              <a:buChar char="•"/>
            </a:pPr>
            <a:r>
              <a:rPr lang="en-AU" sz="4400" b="1" baseline="30000" dirty="0"/>
              <a:t>It’s on the job training</a:t>
            </a:r>
          </a:p>
          <a:p>
            <a:pPr marL="571500" indent="-571500">
              <a:buFont typeface="Arial" panose="020B0604020202020204" pitchFamily="34" charset="0"/>
              <a:buChar char="•"/>
            </a:pPr>
            <a:r>
              <a:rPr lang="en-AU" sz="4400" b="1" baseline="30000" dirty="0"/>
              <a:t>Jesus’ Disciples spent 3 years learning on the go</a:t>
            </a:r>
            <a:endParaRPr lang="en-US" sz="4400" b="1" dirty="0"/>
          </a:p>
        </p:txBody>
      </p:sp>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555063"/>
            <a:ext cx="1117927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Discipleship:</a:t>
            </a:r>
            <a:endParaRPr lang="en-US" dirty="0"/>
          </a:p>
        </p:txBody>
      </p:sp>
    </p:spTree>
    <p:extLst>
      <p:ext uri="{BB962C8B-B14F-4D97-AF65-F5344CB8AC3E}">
        <p14:creationId xmlns:p14="http://schemas.microsoft.com/office/powerpoint/2010/main" val="281843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3" name="Rectangle 2">
            <a:extLst>
              <a:ext uri="{FF2B5EF4-FFF2-40B4-BE49-F238E27FC236}">
                <a16:creationId xmlns:a16="http://schemas.microsoft.com/office/drawing/2014/main" id="{70337D4F-9A2E-7141-96F7-72AF10E15BEC}"/>
              </a:ext>
            </a:extLst>
          </p:cNvPr>
          <p:cNvSpPr/>
          <p:nvPr/>
        </p:nvSpPr>
        <p:spPr>
          <a:xfrm>
            <a:off x="604684" y="2080565"/>
            <a:ext cx="11179278" cy="3929281"/>
          </a:xfrm>
          <a:prstGeom prst="rect">
            <a:avLst/>
          </a:prstGeom>
        </p:spPr>
        <p:txBody>
          <a:bodyPr wrap="square">
            <a:spAutoFit/>
          </a:bodyPr>
          <a:lstStyle/>
          <a:p>
            <a:r>
              <a:rPr lang="en-AU" sz="4400" b="1" baseline="30000" dirty="0"/>
              <a:t>Being part of an Intentional Community</a:t>
            </a:r>
          </a:p>
          <a:p>
            <a:endParaRPr lang="en-AU" sz="4400" b="1" baseline="30000" dirty="0"/>
          </a:p>
          <a:p>
            <a:pPr marL="571500" indent="-571500">
              <a:buFont typeface="Arial" panose="020B0604020202020204" pitchFamily="34" charset="0"/>
              <a:buChar char="•"/>
            </a:pPr>
            <a:r>
              <a:rPr lang="en-AU" sz="4400" b="1" baseline="30000" dirty="0"/>
              <a:t>WE instead of ME </a:t>
            </a:r>
          </a:p>
          <a:p>
            <a:pPr marL="571500" indent="-571500">
              <a:buFont typeface="Arial" panose="020B0604020202020204" pitchFamily="34" charset="0"/>
              <a:buChar char="•"/>
            </a:pPr>
            <a:r>
              <a:rPr lang="en-AU" sz="4400" b="1" baseline="30000" dirty="0"/>
              <a:t>Greek word “</a:t>
            </a:r>
            <a:r>
              <a:rPr lang="en-AU" sz="4400" b="1" baseline="30000" dirty="0" err="1"/>
              <a:t>ekklesia</a:t>
            </a:r>
            <a:r>
              <a:rPr lang="en-AU" sz="4400" b="1" baseline="30000" dirty="0"/>
              <a:t>” used in the epistles means “the called out”, “the Church”</a:t>
            </a:r>
          </a:p>
          <a:p>
            <a:pPr marL="571500" indent="-571500">
              <a:buFont typeface="Arial" panose="020B0604020202020204" pitchFamily="34" charset="0"/>
              <a:buChar char="•"/>
            </a:pPr>
            <a:r>
              <a:rPr lang="en-AU" sz="4400" b="1" baseline="30000" dirty="0"/>
              <a:t>The plural of Disciple is CHURCH! </a:t>
            </a:r>
          </a:p>
          <a:p>
            <a:pPr marL="571500" indent="-571500">
              <a:buFont typeface="Arial" panose="020B0604020202020204" pitchFamily="34" charset="0"/>
              <a:buChar char="•"/>
            </a:pPr>
            <a:r>
              <a:rPr lang="en-AU" sz="4400" b="1" baseline="30000" dirty="0"/>
              <a:t>A community process not an individual one. We must ‘disciple’ TOGETHER - that’s how Jesus did it!</a:t>
            </a:r>
            <a:endParaRPr lang="en-US" sz="4400" b="1" dirty="0"/>
          </a:p>
        </p:txBody>
      </p:sp>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555063"/>
            <a:ext cx="1117927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Discipleship:</a:t>
            </a:r>
            <a:endParaRPr lang="en-US" dirty="0"/>
          </a:p>
        </p:txBody>
      </p:sp>
    </p:spTree>
    <p:extLst>
      <p:ext uri="{BB962C8B-B14F-4D97-AF65-F5344CB8AC3E}">
        <p14:creationId xmlns:p14="http://schemas.microsoft.com/office/powerpoint/2010/main" val="183725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555063"/>
            <a:ext cx="1117927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Discipleship:</a:t>
            </a:r>
            <a:endParaRPr lang="en-US" dirty="0"/>
          </a:p>
        </p:txBody>
      </p:sp>
      <p:sp>
        <p:nvSpPr>
          <p:cNvPr id="7" name="Title 1">
            <a:extLst>
              <a:ext uri="{FF2B5EF4-FFF2-40B4-BE49-F238E27FC236}">
                <a16:creationId xmlns:a16="http://schemas.microsoft.com/office/drawing/2014/main" id="{8FDBA662-F14C-0C4F-84AB-E2178508C722}"/>
              </a:ext>
            </a:extLst>
          </p:cNvPr>
          <p:cNvSpPr txBox="1">
            <a:spLocks/>
          </p:cNvSpPr>
          <p:nvPr/>
        </p:nvSpPr>
        <p:spPr>
          <a:xfrm>
            <a:off x="604684" y="2080566"/>
            <a:ext cx="1117927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Hurts!</a:t>
            </a:r>
            <a:endParaRPr lang="en-US" dirty="0"/>
          </a:p>
        </p:txBody>
      </p:sp>
    </p:spTree>
    <p:extLst>
      <p:ext uri="{BB962C8B-B14F-4D97-AF65-F5344CB8AC3E}">
        <p14:creationId xmlns:p14="http://schemas.microsoft.com/office/powerpoint/2010/main" val="3725904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3" name="Rectangle 2">
            <a:extLst>
              <a:ext uri="{FF2B5EF4-FFF2-40B4-BE49-F238E27FC236}">
                <a16:creationId xmlns:a16="http://schemas.microsoft.com/office/drawing/2014/main" id="{70337D4F-9A2E-7141-96F7-72AF10E15BEC}"/>
              </a:ext>
            </a:extLst>
          </p:cNvPr>
          <p:cNvSpPr/>
          <p:nvPr/>
        </p:nvSpPr>
        <p:spPr>
          <a:xfrm>
            <a:off x="604684" y="2080565"/>
            <a:ext cx="11179278" cy="3539430"/>
          </a:xfrm>
          <a:prstGeom prst="rect">
            <a:avLst/>
          </a:prstGeom>
        </p:spPr>
        <p:txBody>
          <a:bodyPr wrap="square">
            <a:spAutoFit/>
          </a:bodyPr>
          <a:lstStyle/>
          <a:p>
            <a:r>
              <a:rPr lang="en-AU" sz="2800" b="1" baseline="30000" dirty="0"/>
              <a:t>23 </a:t>
            </a:r>
            <a:r>
              <a:rPr lang="en-AU" sz="2800" b="1" dirty="0"/>
              <a:t>Then he said to them all: “Whoever wants to be my disciple must deny themselves and take up their cross daily and follow me. </a:t>
            </a:r>
            <a:r>
              <a:rPr lang="en-AU" sz="2800" b="1" baseline="30000" dirty="0"/>
              <a:t>24 </a:t>
            </a:r>
            <a:r>
              <a:rPr lang="en-AU" sz="2800" b="1" dirty="0"/>
              <a:t>For whoever wants to save their life will lose it, but whoever loses their life for me will save it. </a:t>
            </a:r>
            <a:r>
              <a:rPr lang="en-AU" sz="2800" b="1" baseline="30000" dirty="0"/>
              <a:t>25 </a:t>
            </a:r>
            <a:r>
              <a:rPr lang="en-AU" sz="2800" b="1" dirty="0"/>
              <a:t>What good is it for someone to gain the whole world, and yet lose or forfeit their very self? </a:t>
            </a:r>
            <a:r>
              <a:rPr lang="en-AU" sz="2800" b="1" baseline="30000" dirty="0"/>
              <a:t>26 </a:t>
            </a:r>
            <a:r>
              <a:rPr lang="en-AU" sz="2800" b="1" dirty="0"/>
              <a:t>Whoever is ashamed of me and my words, the Son of Man will be ashamed of them when he comes in his glory and in the glory of the Father and of the holy angels.</a:t>
            </a:r>
            <a:endParaRPr lang="en-US" sz="2800" b="1" dirty="0"/>
          </a:p>
        </p:txBody>
      </p:sp>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555063"/>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Luke 9:23-26</a:t>
            </a:r>
            <a:endParaRPr lang="en-US" dirty="0"/>
          </a:p>
        </p:txBody>
      </p:sp>
    </p:spTree>
    <p:extLst>
      <p:ext uri="{BB962C8B-B14F-4D97-AF65-F5344CB8AC3E}">
        <p14:creationId xmlns:p14="http://schemas.microsoft.com/office/powerpoint/2010/main" val="266559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3" name="Rectangle 2">
            <a:extLst>
              <a:ext uri="{FF2B5EF4-FFF2-40B4-BE49-F238E27FC236}">
                <a16:creationId xmlns:a16="http://schemas.microsoft.com/office/drawing/2014/main" id="{70337D4F-9A2E-7141-96F7-72AF10E15BEC}"/>
              </a:ext>
            </a:extLst>
          </p:cNvPr>
          <p:cNvSpPr/>
          <p:nvPr/>
        </p:nvSpPr>
        <p:spPr>
          <a:xfrm>
            <a:off x="604684" y="2080565"/>
            <a:ext cx="11179278" cy="2800767"/>
          </a:xfrm>
          <a:prstGeom prst="rect">
            <a:avLst/>
          </a:prstGeom>
        </p:spPr>
        <p:txBody>
          <a:bodyPr wrap="square">
            <a:spAutoFit/>
          </a:bodyPr>
          <a:lstStyle/>
          <a:p>
            <a:r>
              <a:rPr lang="en-AU" sz="4400" b="1" baseline="30000" dirty="0">
                <a:latin typeface="+mj-lt"/>
              </a:rPr>
              <a:t>Hurts</a:t>
            </a:r>
          </a:p>
          <a:p>
            <a:endParaRPr lang="en-AU" sz="4400" b="1" baseline="30000" dirty="0"/>
          </a:p>
          <a:p>
            <a:pPr marL="571500" indent="-571500">
              <a:buFont typeface="Arial" panose="020B0604020202020204" pitchFamily="34" charset="0"/>
              <a:buChar char="•"/>
            </a:pPr>
            <a:r>
              <a:rPr lang="en-AU" sz="4400" b="1" baseline="30000" dirty="0"/>
              <a:t>Requires sacrifice</a:t>
            </a:r>
          </a:p>
          <a:p>
            <a:pPr marL="571500" indent="-571500">
              <a:buFont typeface="Arial" panose="020B0604020202020204" pitchFamily="34" charset="0"/>
              <a:buChar char="•"/>
            </a:pPr>
            <a:r>
              <a:rPr lang="en-AU" sz="4400" b="1" baseline="30000" dirty="0"/>
              <a:t>Requires denying our own wants and desires to put God first</a:t>
            </a:r>
          </a:p>
          <a:p>
            <a:pPr marL="571500" indent="-571500">
              <a:buFont typeface="Arial" panose="020B0604020202020204" pitchFamily="34" charset="0"/>
              <a:buChar char="•"/>
            </a:pPr>
            <a:r>
              <a:rPr lang="en-AU" sz="4400" b="1" baseline="30000" dirty="0"/>
              <a:t>Requires hard work, time, patience and failure</a:t>
            </a:r>
          </a:p>
        </p:txBody>
      </p:sp>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555063"/>
            <a:ext cx="1117927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Discipleship:</a:t>
            </a:r>
            <a:endParaRPr lang="en-US" dirty="0"/>
          </a:p>
        </p:txBody>
      </p:sp>
    </p:spTree>
    <p:extLst>
      <p:ext uri="{BB962C8B-B14F-4D97-AF65-F5344CB8AC3E}">
        <p14:creationId xmlns:p14="http://schemas.microsoft.com/office/powerpoint/2010/main" val="112892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3" name="Rectangle 2">
            <a:extLst>
              <a:ext uri="{FF2B5EF4-FFF2-40B4-BE49-F238E27FC236}">
                <a16:creationId xmlns:a16="http://schemas.microsoft.com/office/drawing/2014/main" id="{70337D4F-9A2E-7141-96F7-72AF10E15BEC}"/>
              </a:ext>
            </a:extLst>
          </p:cNvPr>
          <p:cNvSpPr/>
          <p:nvPr/>
        </p:nvSpPr>
        <p:spPr>
          <a:xfrm>
            <a:off x="604684" y="2080565"/>
            <a:ext cx="11179278" cy="3252172"/>
          </a:xfrm>
          <a:prstGeom prst="rect">
            <a:avLst/>
          </a:prstGeom>
        </p:spPr>
        <p:txBody>
          <a:bodyPr wrap="square">
            <a:spAutoFit/>
          </a:bodyPr>
          <a:lstStyle/>
          <a:p>
            <a:r>
              <a:rPr lang="en-AU" sz="4400" b="1" baseline="30000" dirty="0">
                <a:latin typeface="+mj-lt"/>
              </a:rPr>
              <a:t>Requires Dependence on the Holy Spirit</a:t>
            </a:r>
          </a:p>
          <a:p>
            <a:endParaRPr lang="en-AU" sz="4400" b="1" baseline="30000" dirty="0"/>
          </a:p>
          <a:p>
            <a:pPr marL="571500" indent="-571500">
              <a:buFont typeface="Arial" panose="020B0604020202020204" pitchFamily="34" charset="0"/>
              <a:buChar char="•"/>
            </a:pPr>
            <a:r>
              <a:rPr lang="en-AU" sz="4400" b="1" baseline="30000" dirty="0"/>
              <a:t>The Holy Spirit changes the heart and imparts teaching, wisdom and understanding (John 14:15-27)</a:t>
            </a:r>
          </a:p>
          <a:p>
            <a:pPr marL="571500" indent="-571500">
              <a:buFont typeface="Arial" panose="020B0604020202020204" pitchFamily="34" charset="0"/>
              <a:buChar char="•"/>
            </a:pPr>
            <a:r>
              <a:rPr lang="en-AU" sz="4400" b="1" baseline="30000" dirty="0"/>
              <a:t>Brings power to resist temptation (James 4:7) </a:t>
            </a:r>
          </a:p>
          <a:p>
            <a:pPr marL="571500" indent="-571500">
              <a:buFont typeface="Arial" panose="020B0604020202020204" pitchFamily="34" charset="0"/>
              <a:buChar char="•"/>
            </a:pPr>
            <a:r>
              <a:rPr lang="en-AU" sz="4400" b="1" baseline="30000" dirty="0"/>
              <a:t>Renews our mind (Rom 12:2)</a:t>
            </a:r>
          </a:p>
          <a:p>
            <a:pPr marL="571500" indent="-571500">
              <a:buFont typeface="Arial" panose="020B0604020202020204" pitchFamily="34" charset="0"/>
              <a:buChar char="•"/>
            </a:pPr>
            <a:r>
              <a:rPr lang="en-AU" sz="4400" b="1" baseline="30000" dirty="0"/>
              <a:t>Empowers us to be Holy (1 Peter 1:13-15)</a:t>
            </a:r>
          </a:p>
        </p:txBody>
      </p:sp>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555063"/>
            <a:ext cx="1117927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Discipleship:</a:t>
            </a:r>
            <a:endParaRPr lang="en-US" dirty="0"/>
          </a:p>
        </p:txBody>
      </p:sp>
    </p:spTree>
    <p:extLst>
      <p:ext uri="{BB962C8B-B14F-4D97-AF65-F5344CB8AC3E}">
        <p14:creationId xmlns:p14="http://schemas.microsoft.com/office/powerpoint/2010/main" val="231480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3" name="Rectangle 2">
            <a:extLst>
              <a:ext uri="{FF2B5EF4-FFF2-40B4-BE49-F238E27FC236}">
                <a16:creationId xmlns:a16="http://schemas.microsoft.com/office/drawing/2014/main" id="{70337D4F-9A2E-7141-96F7-72AF10E15BEC}"/>
              </a:ext>
            </a:extLst>
          </p:cNvPr>
          <p:cNvSpPr/>
          <p:nvPr/>
        </p:nvSpPr>
        <p:spPr>
          <a:xfrm>
            <a:off x="604684" y="2080565"/>
            <a:ext cx="11179278" cy="3970318"/>
          </a:xfrm>
          <a:prstGeom prst="rect">
            <a:avLst/>
          </a:prstGeom>
        </p:spPr>
        <p:txBody>
          <a:bodyPr wrap="square">
            <a:spAutoFit/>
          </a:bodyPr>
          <a:lstStyle/>
          <a:p>
            <a:r>
              <a:rPr lang="en-AU" sz="2800" b="1" baseline="30000" dirty="0"/>
              <a:t>16 </a:t>
            </a:r>
            <a:r>
              <a:rPr lang="en-AU" sz="2800" b="1" dirty="0"/>
              <a:t>Then the eleven disciples went to Galilee, to the mountain where Jesus had told them to go. </a:t>
            </a:r>
            <a:r>
              <a:rPr lang="en-AU" sz="2800" b="1" baseline="30000" dirty="0"/>
              <a:t>17 </a:t>
            </a:r>
            <a:r>
              <a:rPr lang="en-AU" sz="2800" b="1" dirty="0"/>
              <a:t>When they saw him, they worshiped him; but some doubted.</a:t>
            </a:r>
            <a:r>
              <a:rPr lang="en-AU" sz="2800" b="1" baseline="30000" dirty="0"/>
              <a:t>18 </a:t>
            </a:r>
            <a:r>
              <a:rPr lang="en-AU" sz="2800" b="1" dirty="0"/>
              <a:t>Then Jesus came to them and said, “All authority in heaven and on earth has been given to me. </a:t>
            </a:r>
            <a:r>
              <a:rPr lang="en-AU" sz="2800" b="1" baseline="30000" dirty="0"/>
              <a:t>19 </a:t>
            </a:r>
            <a:r>
              <a:rPr lang="en-AU" sz="2800" b="1" dirty="0"/>
              <a:t>Therefore go and make disciples of all nations, baptising them in the name of the Father and of the Son and of the Holy Spirit, </a:t>
            </a:r>
            <a:r>
              <a:rPr lang="en-AU" sz="2800" b="1" baseline="30000" dirty="0"/>
              <a:t>20 </a:t>
            </a:r>
            <a:r>
              <a:rPr lang="en-AU" sz="2800" b="1" dirty="0"/>
              <a:t>and teaching them to obey everything I have commanded you. And surely I am with you always, to the very end of the age.”</a:t>
            </a:r>
            <a:endParaRPr lang="en-US" sz="2800" b="1" dirty="0"/>
          </a:p>
        </p:txBody>
      </p:sp>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658302"/>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a:t>Matt 28:16-20</a:t>
            </a:r>
            <a:endParaRPr lang="en-US" dirty="0"/>
          </a:p>
        </p:txBody>
      </p:sp>
    </p:spTree>
    <p:extLst>
      <p:ext uri="{BB962C8B-B14F-4D97-AF65-F5344CB8AC3E}">
        <p14:creationId xmlns:p14="http://schemas.microsoft.com/office/powerpoint/2010/main" val="108667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13854" y="10"/>
            <a:ext cx="12192000" cy="6857990"/>
          </a:xfrm>
          <a:prstGeom prst="rect">
            <a:avLst/>
          </a:prstGeom>
        </p:spPr>
      </p:pic>
      <p:sp>
        <p:nvSpPr>
          <p:cNvPr id="6" name="Title 1">
            <a:extLst>
              <a:ext uri="{FF2B5EF4-FFF2-40B4-BE49-F238E27FC236}">
                <a16:creationId xmlns:a16="http://schemas.microsoft.com/office/drawing/2014/main" id="{0A8D32D3-3C6F-1047-A2A9-A23D2181BB7C}"/>
              </a:ext>
            </a:extLst>
          </p:cNvPr>
          <p:cNvSpPr txBox="1">
            <a:spLocks/>
          </p:cNvSpPr>
          <p:nvPr/>
        </p:nvSpPr>
        <p:spPr>
          <a:xfrm>
            <a:off x="1168251" y="711997"/>
            <a:ext cx="9855498" cy="176104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dirty="0"/>
              <a:t>Who Is Writing the Story of Your Life?</a:t>
            </a:r>
            <a:endParaRPr lang="en-US" dirty="0"/>
          </a:p>
        </p:txBody>
      </p:sp>
      <p:sp>
        <p:nvSpPr>
          <p:cNvPr id="7" name="Title 1">
            <a:extLst>
              <a:ext uri="{FF2B5EF4-FFF2-40B4-BE49-F238E27FC236}">
                <a16:creationId xmlns:a16="http://schemas.microsoft.com/office/drawing/2014/main" id="{D51179D2-BBE5-9D4C-8E3A-6AD238773A63}"/>
              </a:ext>
            </a:extLst>
          </p:cNvPr>
          <p:cNvSpPr txBox="1">
            <a:spLocks/>
          </p:cNvSpPr>
          <p:nvPr/>
        </p:nvSpPr>
        <p:spPr>
          <a:xfrm>
            <a:off x="207817" y="2806899"/>
            <a:ext cx="11804073" cy="274742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dirty="0"/>
              <a:t>Who Is Feeding Your Soul, Educating Your Mind and </a:t>
            </a:r>
          </a:p>
          <a:p>
            <a:pPr algn="ctr"/>
            <a:r>
              <a:rPr lang="en-AU" dirty="0"/>
              <a:t>Training Your Thoughts?</a:t>
            </a:r>
            <a:endParaRPr lang="en-US" dirty="0"/>
          </a:p>
        </p:txBody>
      </p:sp>
    </p:spTree>
    <p:extLst>
      <p:ext uri="{BB962C8B-B14F-4D97-AF65-F5344CB8AC3E}">
        <p14:creationId xmlns:p14="http://schemas.microsoft.com/office/powerpoint/2010/main" val="135037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11FD4A-C5A3-AC4A-AA77-8112221C81AD}"/>
              </a:ext>
            </a:extLst>
          </p:cNvPr>
          <p:cNvPicPr>
            <a:picLocks noChangeAspect="1"/>
          </p:cNvPicPr>
          <p:nvPr/>
        </p:nvPicPr>
        <p:blipFill rotWithShape="1">
          <a:blip r:embed="rId2"/>
          <a:srcRect b="15730"/>
          <a:stretch/>
        </p:blipFill>
        <p:spPr>
          <a:xfrm>
            <a:off x="0" y="0"/>
            <a:ext cx="12192000" cy="6858000"/>
          </a:xfrm>
          <a:prstGeom prst="rect">
            <a:avLst/>
          </a:prstGeom>
        </p:spPr>
      </p:pic>
    </p:spTree>
    <p:extLst>
      <p:ext uri="{BB962C8B-B14F-4D97-AF65-F5344CB8AC3E}">
        <p14:creationId xmlns:p14="http://schemas.microsoft.com/office/powerpoint/2010/main" val="239991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6" name="Title 1">
            <a:extLst>
              <a:ext uri="{FF2B5EF4-FFF2-40B4-BE49-F238E27FC236}">
                <a16:creationId xmlns:a16="http://schemas.microsoft.com/office/drawing/2014/main" id="{0A8D32D3-3C6F-1047-A2A9-A23D2181BB7C}"/>
              </a:ext>
            </a:extLst>
          </p:cNvPr>
          <p:cNvSpPr txBox="1">
            <a:spLocks/>
          </p:cNvSpPr>
          <p:nvPr/>
        </p:nvSpPr>
        <p:spPr>
          <a:xfrm>
            <a:off x="589935" y="333837"/>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Disciple?</a:t>
            </a:r>
            <a:endParaRPr lang="en-US" dirty="0"/>
          </a:p>
        </p:txBody>
      </p:sp>
      <p:pic>
        <p:nvPicPr>
          <p:cNvPr id="8" name="Picture 7">
            <a:extLst>
              <a:ext uri="{FF2B5EF4-FFF2-40B4-BE49-F238E27FC236}">
                <a16:creationId xmlns:a16="http://schemas.microsoft.com/office/drawing/2014/main" id="{0B16FBA9-2012-E842-BA61-0E0EEF059B09}"/>
              </a:ext>
            </a:extLst>
          </p:cNvPr>
          <p:cNvPicPr>
            <a:picLocks noChangeAspect="1"/>
          </p:cNvPicPr>
          <p:nvPr/>
        </p:nvPicPr>
        <p:blipFill>
          <a:blip r:embed="rId4"/>
          <a:stretch>
            <a:fillRect/>
          </a:stretch>
        </p:blipFill>
        <p:spPr>
          <a:xfrm>
            <a:off x="9121174" y="-39276"/>
            <a:ext cx="2610527" cy="3947242"/>
          </a:xfrm>
          <a:prstGeom prst="rect">
            <a:avLst/>
          </a:prstGeom>
          <a:effectLst>
            <a:softEdge rad="127000"/>
          </a:effectLst>
        </p:spPr>
      </p:pic>
      <p:pic>
        <p:nvPicPr>
          <p:cNvPr id="11" name="Picture 10">
            <a:extLst>
              <a:ext uri="{FF2B5EF4-FFF2-40B4-BE49-F238E27FC236}">
                <a16:creationId xmlns:a16="http://schemas.microsoft.com/office/drawing/2014/main" id="{CEE2308F-F7DB-E54F-B600-FC85654D398E}"/>
              </a:ext>
            </a:extLst>
          </p:cNvPr>
          <p:cNvPicPr>
            <a:picLocks noChangeAspect="1"/>
          </p:cNvPicPr>
          <p:nvPr/>
        </p:nvPicPr>
        <p:blipFill rotWithShape="1">
          <a:blip r:embed="rId5"/>
          <a:srcRect l="16072"/>
          <a:stretch/>
        </p:blipFill>
        <p:spPr>
          <a:xfrm>
            <a:off x="4498258" y="85330"/>
            <a:ext cx="4456053" cy="2986548"/>
          </a:xfrm>
          <a:prstGeom prst="rect">
            <a:avLst/>
          </a:prstGeom>
          <a:effectLst>
            <a:softEdge rad="63500"/>
          </a:effectLst>
        </p:spPr>
      </p:pic>
      <p:pic>
        <p:nvPicPr>
          <p:cNvPr id="5" name="Picture 4">
            <a:extLst>
              <a:ext uri="{FF2B5EF4-FFF2-40B4-BE49-F238E27FC236}">
                <a16:creationId xmlns:a16="http://schemas.microsoft.com/office/drawing/2014/main" id="{B47EAB8C-7361-5B48-A573-59A6CDAFC4D4}"/>
              </a:ext>
            </a:extLst>
          </p:cNvPr>
          <p:cNvPicPr>
            <a:picLocks noChangeAspect="1"/>
          </p:cNvPicPr>
          <p:nvPr/>
        </p:nvPicPr>
        <p:blipFill>
          <a:blip r:embed="rId6"/>
          <a:stretch>
            <a:fillRect/>
          </a:stretch>
        </p:blipFill>
        <p:spPr>
          <a:xfrm>
            <a:off x="235027" y="2607072"/>
            <a:ext cx="5640907" cy="3701845"/>
          </a:xfrm>
          <a:prstGeom prst="rect">
            <a:avLst/>
          </a:prstGeom>
          <a:effectLst>
            <a:softEdge rad="63500"/>
          </a:effectLst>
        </p:spPr>
      </p:pic>
      <p:pic>
        <p:nvPicPr>
          <p:cNvPr id="13" name="Picture 12">
            <a:extLst>
              <a:ext uri="{FF2B5EF4-FFF2-40B4-BE49-F238E27FC236}">
                <a16:creationId xmlns:a16="http://schemas.microsoft.com/office/drawing/2014/main" id="{857A803C-5C22-6346-A2D3-57D99BF82256}"/>
              </a:ext>
            </a:extLst>
          </p:cNvPr>
          <p:cNvPicPr>
            <a:picLocks noChangeAspect="1"/>
          </p:cNvPicPr>
          <p:nvPr/>
        </p:nvPicPr>
        <p:blipFill>
          <a:blip r:embed="rId7"/>
          <a:stretch>
            <a:fillRect/>
          </a:stretch>
        </p:blipFill>
        <p:spPr>
          <a:xfrm>
            <a:off x="6381334" y="3554362"/>
            <a:ext cx="5145953" cy="3087572"/>
          </a:xfrm>
          <a:prstGeom prst="rect">
            <a:avLst/>
          </a:prstGeom>
          <a:effectLst>
            <a:softEdge rad="88900"/>
          </a:effectLst>
        </p:spPr>
      </p:pic>
    </p:spTree>
    <p:extLst>
      <p:ext uri="{BB962C8B-B14F-4D97-AF65-F5344CB8AC3E}">
        <p14:creationId xmlns:p14="http://schemas.microsoft.com/office/powerpoint/2010/main" val="322384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3" name="Rectangle 2">
            <a:extLst>
              <a:ext uri="{FF2B5EF4-FFF2-40B4-BE49-F238E27FC236}">
                <a16:creationId xmlns:a16="http://schemas.microsoft.com/office/drawing/2014/main" id="{70337D4F-9A2E-7141-96F7-72AF10E15BEC}"/>
              </a:ext>
            </a:extLst>
          </p:cNvPr>
          <p:cNvSpPr/>
          <p:nvPr/>
        </p:nvSpPr>
        <p:spPr>
          <a:xfrm>
            <a:off x="604684" y="2080565"/>
            <a:ext cx="11179278" cy="830997"/>
          </a:xfrm>
          <a:prstGeom prst="rect">
            <a:avLst/>
          </a:prstGeom>
        </p:spPr>
        <p:txBody>
          <a:bodyPr wrap="square">
            <a:spAutoFit/>
          </a:bodyPr>
          <a:lstStyle/>
          <a:p>
            <a:r>
              <a:rPr lang="en-AU" sz="4800" b="1" baseline="30000" dirty="0"/>
              <a:t>I’m a Follower of Jesus</a:t>
            </a:r>
            <a:endParaRPr lang="en-US" sz="4800" b="1" dirty="0"/>
          </a:p>
        </p:txBody>
      </p:sp>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555063"/>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Disciple? Me?</a:t>
            </a:r>
            <a:endParaRPr lang="en-US" dirty="0"/>
          </a:p>
        </p:txBody>
      </p:sp>
      <p:sp>
        <p:nvSpPr>
          <p:cNvPr id="7" name="Rectangle 6">
            <a:extLst>
              <a:ext uri="{FF2B5EF4-FFF2-40B4-BE49-F238E27FC236}">
                <a16:creationId xmlns:a16="http://schemas.microsoft.com/office/drawing/2014/main" id="{FDA933BF-E374-1549-AC59-90C1F4103294}"/>
              </a:ext>
            </a:extLst>
          </p:cNvPr>
          <p:cNvSpPr/>
          <p:nvPr/>
        </p:nvSpPr>
        <p:spPr>
          <a:xfrm>
            <a:off x="604684" y="3405058"/>
            <a:ext cx="11179278" cy="2308324"/>
          </a:xfrm>
          <a:prstGeom prst="rect">
            <a:avLst/>
          </a:prstGeom>
        </p:spPr>
        <p:txBody>
          <a:bodyPr wrap="square">
            <a:spAutoFit/>
          </a:bodyPr>
          <a:lstStyle/>
          <a:p>
            <a:r>
              <a:rPr lang="en-AU" sz="4800" b="1" baseline="30000" dirty="0"/>
              <a:t>Oxford Dictionary:</a:t>
            </a:r>
          </a:p>
          <a:p>
            <a:pPr algn="ctr"/>
            <a:endParaRPr lang="en-AU" sz="4800" b="1" baseline="30000" dirty="0"/>
          </a:p>
          <a:p>
            <a:pPr algn="ctr"/>
            <a:r>
              <a:rPr lang="en-AU" sz="4800" b="1" i="1" baseline="30000" dirty="0"/>
              <a:t>Follower: “A person who supports and admires a particular person or set of ideas”</a:t>
            </a:r>
            <a:endParaRPr lang="en-US" sz="4800" b="1" i="1" dirty="0"/>
          </a:p>
        </p:txBody>
      </p:sp>
      <p:pic>
        <p:nvPicPr>
          <p:cNvPr id="5" name="Picture 4">
            <a:extLst>
              <a:ext uri="{FF2B5EF4-FFF2-40B4-BE49-F238E27FC236}">
                <a16:creationId xmlns:a16="http://schemas.microsoft.com/office/drawing/2014/main" id="{1EAD894D-FE43-3E4A-9884-B620BB0501F8}"/>
              </a:ext>
            </a:extLst>
          </p:cNvPr>
          <p:cNvPicPr>
            <a:picLocks noChangeAspect="1"/>
          </p:cNvPicPr>
          <p:nvPr/>
        </p:nvPicPr>
        <p:blipFill>
          <a:blip r:embed="rId4"/>
          <a:stretch>
            <a:fillRect/>
          </a:stretch>
        </p:blipFill>
        <p:spPr>
          <a:xfrm>
            <a:off x="5173705" y="1874126"/>
            <a:ext cx="1020618" cy="1020618"/>
          </a:xfrm>
          <a:prstGeom prst="rect">
            <a:avLst/>
          </a:prstGeom>
        </p:spPr>
      </p:pic>
    </p:spTree>
    <p:extLst>
      <p:ext uri="{BB962C8B-B14F-4D97-AF65-F5344CB8AC3E}">
        <p14:creationId xmlns:p14="http://schemas.microsoft.com/office/powerpoint/2010/main" val="223721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555063"/>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Follower?</a:t>
            </a:r>
            <a:endParaRPr lang="en-US" dirty="0"/>
          </a:p>
        </p:txBody>
      </p:sp>
      <p:pic>
        <p:nvPicPr>
          <p:cNvPr id="5" name="Picture 4">
            <a:extLst>
              <a:ext uri="{FF2B5EF4-FFF2-40B4-BE49-F238E27FC236}">
                <a16:creationId xmlns:a16="http://schemas.microsoft.com/office/drawing/2014/main" id="{89BAC682-41AD-1D49-8F8B-183335FD0088}"/>
              </a:ext>
            </a:extLst>
          </p:cNvPr>
          <p:cNvPicPr>
            <a:picLocks noChangeAspect="1"/>
          </p:cNvPicPr>
          <p:nvPr/>
        </p:nvPicPr>
        <p:blipFill>
          <a:blip r:embed="rId4"/>
          <a:stretch>
            <a:fillRect/>
          </a:stretch>
        </p:blipFill>
        <p:spPr>
          <a:xfrm>
            <a:off x="1877291" y="1766455"/>
            <a:ext cx="8437418" cy="4218709"/>
          </a:xfrm>
          <a:prstGeom prst="rect">
            <a:avLst/>
          </a:prstGeom>
          <a:effectLst>
            <a:softEdge rad="50800"/>
          </a:effectLst>
        </p:spPr>
      </p:pic>
    </p:spTree>
    <p:extLst>
      <p:ext uri="{BB962C8B-B14F-4D97-AF65-F5344CB8AC3E}">
        <p14:creationId xmlns:p14="http://schemas.microsoft.com/office/powerpoint/2010/main" val="125334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3" name="Rectangle 2">
            <a:extLst>
              <a:ext uri="{FF2B5EF4-FFF2-40B4-BE49-F238E27FC236}">
                <a16:creationId xmlns:a16="http://schemas.microsoft.com/office/drawing/2014/main" id="{70337D4F-9A2E-7141-96F7-72AF10E15BEC}"/>
              </a:ext>
            </a:extLst>
          </p:cNvPr>
          <p:cNvSpPr/>
          <p:nvPr/>
        </p:nvSpPr>
        <p:spPr>
          <a:xfrm>
            <a:off x="604684" y="1969729"/>
            <a:ext cx="11179278" cy="2308324"/>
          </a:xfrm>
          <a:prstGeom prst="rect">
            <a:avLst/>
          </a:prstGeom>
        </p:spPr>
        <p:txBody>
          <a:bodyPr wrap="square">
            <a:spAutoFit/>
          </a:bodyPr>
          <a:lstStyle/>
          <a:p>
            <a:r>
              <a:rPr lang="en-AU" sz="4800" b="1" baseline="30000" dirty="0"/>
              <a:t>Dictionary:</a:t>
            </a:r>
          </a:p>
          <a:p>
            <a:endParaRPr lang="en-AU" sz="4800" b="1" baseline="30000" dirty="0"/>
          </a:p>
          <a:p>
            <a:pPr algn="ctr"/>
            <a:r>
              <a:rPr lang="en-AU" sz="4800" b="1" i="1" baseline="30000" dirty="0"/>
              <a:t>“A person who is a pupil or an adherent of the doctrines of another</a:t>
            </a:r>
            <a:endParaRPr lang="en-US" sz="4800" b="1" i="1" dirty="0"/>
          </a:p>
        </p:txBody>
      </p:sp>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555063"/>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Disciple Is Different</a:t>
            </a:r>
          </a:p>
        </p:txBody>
      </p:sp>
    </p:spTree>
    <p:extLst>
      <p:ext uri="{BB962C8B-B14F-4D97-AF65-F5344CB8AC3E}">
        <p14:creationId xmlns:p14="http://schemas.microsoft.com/office/powerpoint/2010/main" val="39631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3" name="Rectangle 2">
            <a:extLst>
              <a:ext uri="{FF2B5EF4-FFF2-40B4-BE49-F238E27FC236}">
                <a16:creationId xmlns:a16="http://schemas.microsoft.com/office/drawing/2014/main" id="{70337D4F-9A2E-7141-96F7-72AF10E15BEC}"/>
              </a:ext>
            </a:extLst>
          </p:cNvPr>
          <p:cNvSpPr/>
          <p:nvPr/>
        </p:nvSpPr>
        <p:spPr>
          <a:xfrm>
            <a:off x="230612" y="2259445"/>
            <a:ext cx="7818880" cy="584775"/>
          </a:xfrm>
          <a:prstGeom prst="rect">
            <a:avLst/>
          </a:prstGeom>
        </p:spPr>
        <p:txBody>
          <a:bodyPr wrap="square">
            <a:spAutoFit/>
          </a:bodyPr>
          <a:lstStyle/>
          <a:p>
            <a:r>
              <a:rPr lang="en-AU" sz="4800" b="1" baseline="30000" dirty="0"/>
              <a:t>Follower:  </a:t>
            </a:r>
            <a:r>
              <a:rPr lang="en-AU" sz="4800" b="1" i="1" baseline="30000" dirty="0"/>
              <a:t>Supports and admires ideas</a:t>
            </a:r>
          </a:p>
        </p:txBody>
      </p:sp>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555063"/>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Disciple Is Different</a:t>
            </a:r>
          </a:p>
        </p:txBody>
      </p:sp>
      <p:sp>
        <p:nvSpPr>
          <p:cNvPr id="8" name="Rectangle 7">
            <a:extLst>
              <a:ext uri="{FF2B5EF4-FFF2-40B4-BE49-F238E27FC236}">
                <a16:creationId xmlns:a16="http://schemas.microsoft.com/office/drawing/2014/main" id="{C6ED6676-BD2C-2B43-8385-54347D5BCD29}"/>
              </a:ext>
            </a:extLst>
          </p:cNvPr>
          <p:cNvSpPr/>
          <p:nvPr/>
        </p:nvSpPr>
        <p:spPr>
          <a:xfrm>
            <a:off x="3477490" y="3136612"/>
            <a:ext cx="8306471" cy="584775"/>
          </a:xfrm>
          <a:prstGeom prst="rect">
            <a:avLst/>
          </a:prstGeom>
        </p:spPr>
        <p:txBody>
          <a:bodyPr wrap="square">
            <a:spAutoFit/>
          </a:bodyPr>
          <a:lstStyle/>
          <a:p>
            <a:pPr algn="r"/>
            <a:r>
              <a:rPr lang="en-AU" sz="4800" b="1" baseline="30000" dirty="0"/>
              <a:t>Disciple:  </a:t>
            </a:r>
            <a:r>
              <a:rPr lang="en-AU" sz="4800" b="1" i="1" baseline="30000" dirty="0"/>
              <a:t>A pupil, adheres to doctrines</a:t>
            </a:r>
          </a:p>
        </p:txBody>
      </p:sp>
    </p:spTree>
    <p:extLst>
      <p:ext uri="{BB962C8B-B14F-4D97-AF65-F5344CB8AC3E}">
        <p14:creationId xmlns:p14="http://schemas.microsoft.com/office/powerpoint/2010/main" val="42902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3" name="Rectangle 2">
            <a:extLst>
              <a:ext uri="{FF2B5EF4-FFF2-40B4-BE49-F238E27FC236}">
                <a16:creationId xmlns:a16="http://schemas.microsoft.com/office/drawing/2014/main" id="{70337D4F-9A2E-7141-96F7-72AF10E15BEC}"/>
              </a:ext>
            </a:extLst>
          </p:cNvPr>
          <p:cNvSpPr/>
          <p:nvPr/>
        </p:nvSpPr>
        <p:spPr>
          <a:xfrm>
            <a:off x="978757" y="2813891"/>
            <a:ext cx="7818880" cy="1077218"/>
          </a:xfrm>
          <a:prstGeom prst="rect">
            <a:avLst/>
          </a:prstGeom>
        </p:spPr>
        <p:txBody>
          <a:bodyPr wrap="square">
            <a:spAutoFit/>
          </a:bodyPr>
          <a:lstStyle/>
          <a:p>
            <a:r>
              <a:rPr lang="en-AU" sz="4800" b="1" baseline="30000" dirty="0"/>
              <a:t>Not called to </a:t>
            </a:r>
            <a:r>
              <a:rPr lang="en-AU" sz="4800" b="1" i="1" baseline="30000" dirty="0"/>
              <a:t>support and admire Jesus and His ideas</a:t>
            </a:r>
          </a:p>
        </p:txBody>
      </p:sp>
      <p:sp>
        <p:nvSpPr>
          <p:cNvPr id="8" name="Rectangle 7">
            <a:extLst>
              <a:ext uri="{FF2B5EF4-FFF2-40B4-BE49-F238E27FC236}">
                <a16:creationId xmlns:a16="http://schemas.microsoft.com/office/drawing/2014/main" id="{C6ED6676-BD2C-2B43-8385-54347D5BCD29}"/>
              </a:ext>
            </a:extLst>
          </p:cNvPr>
          <p:cNvSpPr/>
          <p:nvPr/>
        </p:nvSpPr>
        <p:spPr>
          <a:xfrm>
            <a:off x="978757" y="4297336"/>
            <a:ext cx="6837889" cy="1077218"/>
          </a:xfrm>
          <a:prstGeom prst="rect">
            <a:avLst/>
          </a:prstGeom>
        </p:spPr>
        <p:txBody>
          <a:bodyPr wrap="square">
            <a:spAutoFit/>
          </a:bodyPr>
          <a:lstStyle/>
          <a:p>
            <a:r>
              <a:rPr lang="en-AU" sz="4800" b="1" baseline="30000" dirty="0"/>
              <a:t>Called </a:t>
            </a:r>
            <a:r>
              <a:rPr lang="en-AU" sz="4800" b="1" i="1" baseline="30000" dirty="0"/>
              <a:t>to adhere to His doctrines, to be a pupil</a:t>
            </a:r>
          </a:p>
        </p:txBody>
      </p:sp>
      <p:sp>
        <p:nvSpPr>
          <p:cNvPr id="10" name="Title 1">
            <a:extLst>
              <a:ext uri="{FF2B5EF4-FFF2-40B4-BE49-F238E27FC236}">
                <a16:creationId xmlns:a16="http://schemas.microsoft.com/office/drawing/2014/main" id="{2A48DDCD-DAE2-B644-9B9F-64129F8FDE6F}"/>
              </a:ext>
            </a:extLst>
          </p:cNvPr>
          <p:cNvSpPr txBox="1">
            <a:spLocks/>
          </p:cNvSpPr>
          <p:nvPr/>
        </p:nvSpPr>
        <p:spPr>
          <a:xfrm>
            <a:off x="978757" y="1191030"/>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Called to be Disciples not Followers</a:t>
            </a:r>
          </a:p>
        </p:txBody>
      </p:sp>
    </p:spTree>
    <p:extLst>
      <p:ext uri="{BB962C8B-B14F-4D97-AF65-F5344CB8AC3E}">
        <p14:creationId xmlns:p14="http://schemas.microsoft.com/office/powerpoint/2010/main" val="209145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0" y="10"/>
            <a:ext cx="12192000" cy="6857990"/>
          </a:xfrm>
          <a:prstGeom prst="rect">
            <a:avLst/>
          </a:prstGeom>
        </p:spPr>
      </p:pic>
      <p:sp>
        <p:nvSpPr>
          <p:cNvPr id="3" name="Rectangle 2">
            <a:extLst>
              <a:ext uri="{FF2B5EF4-FFF2-40B4-BE49-F238E27FC236}">
                <a16:creationId xmlns:a16="http://schemas.microsoft.com/office/drawing/2014/main" id="{70337D4F-9A2E-7141-96F7-72AF10E15BEC}"/>
              </a:ext>
            </a:extLst>
          </p:cNvPr>
          <p:cNvSpPr/>
          <p:nvPr/>
        </p:nvSpPr>
        <p:spPr>
          <a:xfrm>
            <a:off x="604684" y="2080565"/>
            <a:ext cx="11179278" cy="3026470"/>
          </a:xfrm>
          <a:prstGeom prst="rect">
            <a:avLst/>
          </a:prstGeom>
        </p:spPr>
        <p:txBody>
          <a:bodyPr wrap="square">
            <a:spAutoFit/>
          </a:bodyPr>
          <a:lstStyle/>
          <a:p>
            <a:pPr marL="457200" indent="-457200">
              <a:buFont typeface="Arial" panose="020B0604020202020204" pitchFamily="34" charset="0"/>
              <a:buChar char="•"/>
            </a:pPr>
            <a:r>
              <a:rPr lang="en-AU" sz="4400" b="1" baseline="30000" dirty="0"/>
              <a:t>We associate it with formal study</a:t>
            </a:r>
          </a:p>
          <a:p>
            <a:pPr marL="457200" indent="-457200">
              <a:buFont typeface="Arial" panose="020B0604020202020204" pitchFamily="34" charset="0"/>
              <a:buChar char="•"/>
            </a:pPr>
            <a:r>
              <a:rPr lang="en-AU" sz="4400" b="1" baseline="30000" dirty="0"/>
              <a:t>To be studious, get a degree, exercise our minds, higher learning, gain knowledge</a:t>
            </a:r>
          </a:p>
          <a:p>
            <a:pPr marL="457200" indent="-457200">
              <a:buFont typeface="Arial" panose="020B0604020202020204" pitchFamily="34" charset="0"/>
              <a:buChar char="•"/>
            </a:pPr>
            <a:r>
              <a:rPr lang="en-AU" sz="4400" b="1" baseline="30000" dirty="0"/>
              <a:t>Requires great intellect, a sharp mind, a higher level of thinking</a:t>
            </a:r>
          </a:p>
          <a:p>
            <a:pPr marL="457200" indent="-457200">
              <a:buFont typeface="Arial" panose="020B0604020202020204" pitchFamily="34" charset="0"/>
              <a:buChar char="•"/>
            </a:pPr>
            <a:r>
              <a:rPr lang="en-AU" sz="4400" b="1" baseline="30000" dirty="0"/>
              <a:t>Lots of learning, not much doing</a:t>
            </a:r>
            <a:endParaRPr lang="en-US" sz="4400" b="1" dirty="0"/>
          </a:p>
        </p:txBody>
      </p:sp>
      <p:sp>
        <p:nvSpPr>
          <p:cNvPr id="6" name="Title 1">
            <a:extLst>
              <a:ext uri="{FF2B5EF4-FFF2-40B4-BE49-F238E27FC236}">
                <a16:creationId xmlns:a16="http://schemas.microsoft.com/office/drawing/2014/main" id="{0A8D32D3-3C6F-1047-A2A9-A23D2181BB7C}"/>
              </a:ext>
            </a:extLst>
          </p:cNvPr>
          <p:cNvSpPr txBox="1">
            <a:spLocks/>
          </p:cNvSpPr>
          <p:nvPr/>
        </p:nvSpPr>
        <p:spPr>
          <a:xfrm>
            <a:off x="604684" y="555063"/>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Discipleship</a:t>
            </a:r>
            <a:endParaRPr lang="en-US" dirty="0"/>
          </a:p>
        </p:txBody>
      </p:sp>
    </p:spTree>
    <p:extLst>
      <p:ext uri="{BB962C8B-B14F-4D97-AF65-F5344CB8AC3E}">
        <p14:creationId xmlns:p14="http://schemas.microsoft.com/office/powerpoint/2010/main" val="21472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{C6F3212F-425C-D844-B419-73E4F2CD07A8}tf10001121</Template>
  <TotalTime>1488</TotalTime>
  <Words>2483</Words>
  <Application>Microsoft Macintosh PowerPoint</Application>
  <PresentationFormat>Widescreen</PresentationFormat>
  <Paragraphs>262</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Mangal</vt:lpstr>
      <vt:lpstr>Wingdings 2</vt:lpstr>
      <vt:lpstr>Quotable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Today</dc:title>
  <dc:creator>Andrew Edwards</dc:creator>
  <cp:lastModifiedBy>Andrew Edwards</cp:lastModifiedBy>
  <cp:revision>21</cp:revision>
  <dcterms:created xsi:type="dcterms:W3CDTF">2018-05-16T04:18:11Z</dcterms:created>
  <dcterms:modified xsi:type="dcterms:W3CDTF">2018-05-18T23:30:19Z</dcterms:modified>
</cp:coreProperties>
</file>