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6"/>
  </p:notesMasterIdLst>
  <p:sldIdLst>
    <p:sldId id="272" r:id="rId2"/>
    <p:sldId id="273" r:id="rId3"/>
    <p:sldId id="289" r:id="rId4"/>
    <p:sldId id="281" r:id="rId5"/>
    <p:sldId id="274" r:id="rId6"/>
    <p:sldId id="292" r:id="rId7"/>
    <p:sldId id="282" r:id="rId8"/>
    <p:sldId id="290" r:id="rId9"/>
    <p:sldId id="291" r:id="rId10"/>
    <p:sldId id="280" r:id="rId11"/>
    <p:sldId id="284" r:id="rId12"/>
    <p:sldId id="293" r:id="rId13"/>
    <p:sldId id="287" r:id="rId14"/>
    <p:sldId id="28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86" d="100"/>
          <a:sy n="86" d="100"/>
        </p:scale>
        <p:origin x="102" y="1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3/16/2018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9144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80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3/16/2018</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3/16/2018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3/16/2018</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3/16/2018</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3/16/2018</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3/16/2018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3/16/2018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8077200" y="6356352"/>
            <a:ext cx="6096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1771" y="-7144"/>
            <a:ext cx="9180548"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3/16/2018</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Mission?</a:t>
            </a:r>
            <a:endParaRPr lang="en-US" dirty="0"/>
          </a:p>
        </p:txBody>
      </p:sp>
      <p:sp>
        <p:nvSpPr>
          <p:cNvPr id="5" name="Subtitle 4"/>
          <p:cNvSpPr>
            <a:spLocks noGrp="1"/>
          </p:cNvSpPr>
          <p:nvPr>
            <p:ph type="subTitle" idx="1"/>
          </p:nvPr>
        </p:nvSpPr>
        <p:spPr/>
        <p:txBody>
          <a:bodyPr/>
          <a:lstStyle/>
          <a:p>
            <a:r>
              <a:rPr lang="en-US" dirty="0" smtClean="0"/>
              <a:t>Rolf </a:t>
            </a:r>
            <a:r>
              <a:rPr lang="en-US" dirty="0" smtClean="0"/>
              <a:t>Van Wollingen</a:t>
            </a:r>
            <a:endParaRPr lang="en-US" dirty="0"/>
          </a:p>
          <a:p>
            <a:endParaRPr lang="en-US" dirty="0"/>
          </a:p>
        </p:txBody>
      </p:sp>
      <p:sp>
        <p:nvSpPr>
          <p:cNvPr id="6" name="TextBox 5"/>
          <p:cNvSpPr txBox="1"/>
          <p:nvPr/>
        </p:nvSpPr>
        <p:spPr>
          <a:xfrm>
            <a:off x="664033" y="4981136"/>
            <a:ext cx="7851648" cy="523220"/>
          </a:xfrm>
          <a:prstGeom prst="rect">
            <a:avLst/>
          </a:prstGeom>
          <a:noFill/>
          <a:ln>
            <a:solidFill>
              <a:schemeClr val="bg2"/>
            </a:solidFill>
          </a:ln>
        </p:spPr>
        <p:txBody>
          <a:bodyPr wrap="square" rtlCol="0">
            <a:spAutoFit/>
          </a:bodyPr>
          <a:lstStyle/>
          <a:p>
            <a:r>
              <a:rPr lang="en-AU" sz="2800" dirty="0" smtClean="0"/>
              <a:t>Canberra Chinese Christian Church Camp 2018</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5829300" y="4437063"/>
            <a:ext cx="865188" cy="865187"/>
            <a:chOff x="2653" y="2069"/>
            <a:chExt cx="545" cy="545"/>
          </a:xfrm>
        </p:grpSpPr>
        <p:sp>
          <p:nvSpPr>
            <p:cNvPr id="8239" name="Oval 3"/>
            <p:cNvSpPr>
              <a:spLocks noChangeArrowheads="1"/>
            </p:cNvSpPr>
            <p:nvPr/>
          </p:nvSpPr>
          <p:spPr bwMode="auto">
            <a:xfrm>
              <a:off x="2653" y="2069"/>
              <a:ext cx="545" cy="545"/>
            </a:xfrm>
            <a:prstGeom prst="ellipse">
              <a:avLst/>
            </a:prstGeom>
            <a:solidFill>
              <a:srgbClr val="FFFF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40" name="Text Box 4"/>
            <p:cNvSpPr txBox="1">
              <a:spLocks noChangeArrowheads="1"/>
            </p:cNvSpPr>
            <p:nvPr/>
          </p:nvSpPr>
          <p:spPr bwMode="auto">
            <a:xfrm>
              <a:off x="2723" y="2139"/>
              <a:ext cx="40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lnSpc>
                  <a:spcPct val="70000"/>
                </a:lnSpc>
              </a:pPr>
              <a:r>
                <a:rPr lang="en-AU" altLang="en-US" dirty="0">
                  <a:solidFill>
                    <a:srgbClr val="000000"/>
                  </a:solidFill>
                  <a:latin typeface="Arial" panose="020B0604020202020204" pitchFamily="34" charset="0"/>
                </a:rPr>
                <a:t>We are here</a:t>
              </a:r>
            </a:p>
          </p:txBody>
        </p:sp>
      </p:grpSp>
      <p:sp>
        <p:nvSpPr>
          <p:cNvPr id="8195" name="Text Box 5"/>
          <p:cNvSpPr txBox="1">
            <a:spLocks noChangeArrowheads="1"/>
          </p:cNvSpPr>
          <p:nvPr/>
        </p:nvSpPr>
        <p:spPr bwMode="auto">
          <a:xfrm>
            <a:off x="2195513" y="2420938"/>
            <a:ext cx="4248150" cy="469900"/>
          </a:xfrm>
          <a:prstGeom prst="rect">
            <a:avLst/>
          </a:prstGeom>
          <a:solidFill>
            <a:schemeClr val="bg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2400" dirty="0">
                <a:solidFill>
                  <a:schemeClr val="bg2">
                    <a:lumMod val="50000"/>
                  </a:schemeClr>
                </a:solidFill>
                <a:latin typeface="Tahoma" panose="020B0604030504040204" pitchFamily="34" charset="0"/>
              </a:rPr>
              <a:t>God’s Great Plan of Salvation:</a:t>
            </a:r>
          </a:p>
        </p:txBody>
      </p:sp>
      <p:sp>
        <p:nvSpPr>
          <p:cNvPr id="8196" name="Line 6"/>
          <p:cNvSpPr>
            <a:spLocks noChangeShapeType="1"/>
          </p:cNvSpPr>
          <p:nvPr/>
        </p:nvSpPr>
        <p:spPr bwMode="auto">
          <a:xfrm>
            <a:off x="6281738" y="544512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7" name="Line 7"/>
          <p:cNvSpPr>
            <a:spLocks noChangeShapeType="1"/>
          </p:cNvSpPr>
          <p:nvPr/>
        </p:nvSpPr>
        <p:spPr bwMode="auto">
          <a:xfrm>
            <a:off x="1908175" y="5446713"/>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8" name="Line 8"/>
          <p:cNvSpPr>
            <a:spLocks noChangeShapeType="1"/>
          </p:cNvSpPr>
          <p:nvPr/>
        </p:nvSpPr>
        <p:spPr bwMode="auto">
          <a:xfrm>
            <a:off x="1116013" y="5446713"/>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9" name="Line 11"/>
          <p:cNvSpPr>
            <a:spLocks noChangeShapeType="1"/>
          </p:cNvSpPr>
          <p:nvPr/>
        </p:nvSpPr>
        <p:spPr bwMode="auto">
          <a:xfrm>
            <a:off x="7223125" y="4187825"/>
            <a:ext cx="571500" cy="504825"/>
          </a:xfrm>
          <a:prstGeom prst="line">
            <a:avLst/>
          </a:prstGeom>
          <a:noFill/>
          <a:ln w="508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00" name="Line 12"/>
          <p:cNvSpPr>
            <a:spLocks noChangeShapeType="1"/>
          </p:cNvSpPr>
          <p:nvPr/>
        </p:nvSpPr>
        <p:spPr bwMode="auto">
          <a:xfrm flipV="1">
            <a:off x="7223125" y="4764088"/>
            <a:ext cx="571500" cy="720725"/>
          </a:xfrm>
          <a:prstGeom prst="line">
            <a:avLst/>
          </a:prstGeom>
          <a:noFill/>
          <a:ln w="508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nvGrpSpPr>
          <p:cNvPr id="8201" name="Group 3"/>
          <p:cNvGrpSpPr>
            <a:grpSpLocks/>
          </p:cNvGrpSpPr>
          <p:nvPr/>
        </p:nvGrpSpPr>
        <p:grpSpPr bwMode="auto">
          <a:xfrm>
            <a:off x="179388" y="4187825"/>
            <a:ext cx="8766175" cy="1747838"/>
            <a:chOff x="179388" y="4187829"/>
            <a:chExt cx="8766176" cy="1748032"/>
          </a:xfrm>
        </p:grpSpPr>
        <p:sp>
          <p:nvSpPr>
            <p:cNvPr id="8223" name="Line 14"/>
            <p:cNvSpPr>
              <a:spLocks noChangeShapeType="1"/>
            </p:cNvSpPr>
            <p:nvPr/>
          </p:nvSpPr>
          <p:spPr bwMode="auto">
            <a:xfrm>
              <a:off x="7770813" y="4772030"/>
              <a:ext cx="1141413" cy="0"/>
            </a:xfrm>
            <a:prstGeom prst="line">
              <a:avLst/>
            </a:prstGeom>
            <a:noFill/>
            <a:ln w="50800">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24" name="Line 15"/>
            <p:cNvSpPr>
              <a:spLocks noChangeShapeType="1"/>
            </p:cNvSpPr>
            <p:nvPr/>
          </p:nvSpPr>
          <p:spPr bwMode="auto">
            <a:xfrm flipV="1">
              <a:off x="611560" y="5500683"/>
              <a:ext cx="6611566" cy="16549"/>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5" name="Line 16"/>
            <p:cNvSpPr>
              <a:spLocks noChangeShapeType="1"/>
            </p:cNvSpPr>
            <p:nvPr/>
          </p:nvSpPr>
          <p:spPr bwMode="auto">
            <a:xfrm>
              <a:off x="7772401" y="4700592"/>
              <a:ext cx="1173163" cy="23813"/>
            </a:xfrm>
            <a:prstGeom prst="line">
              <a:avLst/>
            </a:prstGeom>
            <a:noFill/>
            <a:ln w="50800">
              <a:solidFill>
                <a:srgbClr val="FF00FF"/>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6" name="Line 17"/>
            <p:cNvSpPr>
              <a:spLocks noChangeShapeType="1"/>
            </p:cNvSpPr>
            <p:nvPr/>
          </p:nvSpPr>
          <p:spPr bwMode="auto">
            <a:xfrm>
              <a:off x="3744913" y="4195767"/>
              <a:ext cx="0" cy="1249364"/>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7" name="Line 18"/>
            <p:cNvSpPr>
              <a:spLocks noChangeShapeType="1"/>
            </p:cNvSpPr>
            <p:nvPr/>
          </p:nvSpPr>
          <p:spPr bwMode="auto">
            <a:xfrm flipV="1">
              <a:off x="4822826" y="4187829"/>
              <a:ext cx="0" cy="1295401"/>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8" name="Line 19"/>
            <p:cNvSpPr>
              <a:spLocks noChangeShapeType="1"/>
            </p:cNvSpPr>
            <p:nvPr/>
          </p:nvSpPr>
          <p:spPr bwMode="auto">
            <a:xfrm>
              <a:off x="7226301" y="4227517"/>
              <a:ext cx="0" cy="1219201"/>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9" name="Line 20"/>
            <p:cNvSpPr>
              <a:spLocks noChangeShapeType="1"/>
            </p:cNvSpPr>
            <p:nvPr/>
          </p:nvSpPr>
          <p:spPr bwMode="auto">
            <a:xfrm>
              <a:off x="3744913" y="4195767"/>
              <a:ext cx="3478213" cy="0"/>
            </a:xfrm>
            <a:prstGeom prst="line">
              <a:avLst/>
            </a:prstGeom>
            <a:noFill/>
            <a:ln w="508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0" name="Text Box 21"/>
            <p:cNvSpPr txBox="1">
              <a:spLocks noChangeArrowheads="1"/>
            </p:cNvSpPr>
            <p:nvPr/>
          </p:nvSpPr>
          <p:spPr bwMode="auto">
            <a:xfrm>
              <a:off x="5773738" y="5510218"/>
              <a:ext cx="1103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smtClean="0">
                  <a:latin typeface="Arial" panose="020B0604020202020204" pitchFamily="34" charset="0"/>
                </a:rPr>
                <a:t>2018 </a:t>
              </a:r>
              <a:r>
                <a:rPr lang="en-AU" altLang="en-US" dirty="0">
                  <a:latin typeface="Arial" panose="020B0604020202020204" pitchFamily="34" charset="0"/>
                </a:rPr>
                <a:t>AD</a:t>
              </a:r>
            </a:p>
          </p:txBody>
        </p:sp>
        <p:sp>
          <p:nvSpPr>
            <p:cNvPr id="8231" name="Text Box 22"/>
            <p:cNvSpPr txBox="1">
              <a:spLocks noChangeArrowheads="1"/>
            </p:cNvSpPr>
            <p:nvPr/>
          </p:nvSpPr>
          <p:spPr bwMode="auto">
            <a:xfrm>
              <a:off x="1547664" y="5595719"/>
              <a:ext cx="11064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1600">
                  <a:latin typeface="Arial" panose="020B0604020202020204" pitchFamily="34" charset="0"/>
                </a:rPr>
                <a:t>1406 BC</a:t>
              </a:r>
            </a:p>
          </p:txBody>
        </p:sp>
        <p:sp>
          <p:nvSpPr>
            <p:cNvPr id="8232" name="Text Box 23"/>
            <p:cNvSpPr txBox="1">
              <a:spLocks noChangeArrowheads="1"/>
            </p:cNvSpPr>
            <p:nvPr/>
          </p:nvSpPr>
          <p:spPr bwMode="auto">
            <a:xfrm>
              <a:off x="613966" y="5597307"/>
              <a:ext cx="10763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1600">
                  <a:latin typeface="Arial" panose="020B0604020202020204" pitchFamily="34" charset="0"/>
                </a:rPr>
                <a:t>2091 BC</a:t>
              </a:r>
            </a:p>
          </p:txBody>
        </p:sp>
        <p:sp>
          <p:nvSpPr>
            <p:cNvPr id="8233" name="Text Box 24"/>
            <p:cNvSpPr txBox="1">
              <a:spLocks noChangeArrowheads="1"/>
            </p:cNvSpPr>
            <p:nvPr/>
          </p:nvSpPr>
          <p:spPr bwMode="auto">
            <a:xfrm>
              <a:off x="467544" y="5076493"/>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a:latin typeface="Arial" panose="020B0604020202020204" pitchFamily="34" charset="0"/>
                </a:rPr>
                <a:t>Abraham</a:t>
              </a:r>
            </a:p>
          </p:txBody>
        </p:sp>
        <p:sp>
          <p:nvSpPr>
            <p:cNvPr id="8234" name="Text Box 25"/>
            <p:cNvSpPr txBox="1">
              <a:spLocks noChangeArrowheads="1"/>
            </p:cNvSpPr>
            <p:nvPr/>
          </p:nvSpPr>
          <p:spPr bwMode="auto">
            <a:xfrm>
              <a:off x="1475656" y="5078511"/>
              <a:ext cx="884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a:latin typeface="Arial" panose="020B0604020202020204" pitchFamily="34" charset="0"/>
                </a:rPr>
                <a:t>Moses</a:t>
              </a:r>
            </a:p>
          </p:txBody>
        </p:sp>
        <p:sp>
          <p:nvSpPr>
            <p:cNvPr id="8235" name="Line 26"/>
            <p:cNvSpPr>
              <a:spLocks noChangeShapeType="1"/>
            </p:cNvSpPr>
            <p:nvPr/>
          </p:nvSpPr>
          <p:spPr bwMode="auto">
            <a:xfrm>
              <a:off x="179388" y="544636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6" name="Line 27"/>
            <p:cNvSpPr>
              <a:spLocks noChangeShapeType="1"/>
            </p:cNvSpPr>
            <p:nvPr/>
          </p:nvSpPr>
          <p:spPr bwMode="auto">
            <a:xfrm>
              <a:off x="200026" y="5517232"/>
              <a:ext cx="195263" cy="0"/>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7" name="Line 28"/>
            <p:cNvSpPr>
              <a:spLocks noChangeShapeType="1"/>
            </p:cNvSpPr>
            <p:nvPr/>
          </p:nvSpPr>
          <p:spPr bwMode="auto">
            <a:xfrm flipH="1" flipV="1">
              <a:off x="467915" y="5515644"/>
              <a:ext cx="144463" cy="1588"/>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nvGrpSpPr>
          <p:cNvPr id="8202" name="Group 30"/>
          <p:cNvGrpSpPr>
            <a:grpSpLocks/>
          </p:cNvGrpSpPr>
          <p:nvPr/>
        </p:nvGrpSpPr>
        <p:grpSpPr bwMode="auto">
          <a:xfrm>
            <a:off x="142875" y="3802063"/>
            <a:ext cx="9001125" cy="2773362"/>
            <a:chOff x="90" y="2069"/>
            <a:chExt cx="5670" cy="1747"/>
          </a:xfrm>
        </p:grpSpPr>
        <p:grpSp>
          <p:nvGrpSpPr>
            <p:cNvPr id="8213" name="Group 31"/>
            <p:cNvGrpSpPr>
              <a:grpSpLocks/>
            </p:cNvGrpSpPr>
            <p:nvPr/>
          </p:nvGrpSpPr>
          <p:grpSpPr bwMode="auto">
            <a:xfrm>
              <a:off x="204" y="3319"/>
              <a:ext cx="5556" cy="497"/>
              <a:chOff x="-885" y="3349"/>
              <a:chExt cx="5857" cy="497"/>
            </a:xfrm>
          </p:grpSpPr>
          <p:sp>
            <p:nvSpPr>
              <p:cNvPr id="8219" name="Text Box 32"/>
              <p:cNvSpPr txBox="1">
                <a:spLocks noChangeArrowheads="1"/>
              </p:cNvSpPr>
              <p:nvPr/>
            </p:nvSpPr>
            <p:spPr bwMode="auto">
              <a:xfrm>
                <a:off x="3425" y="3596"/>
                <a:ext cx="154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Arial" panose="020B0604020202020204" pitchFamily="34" charset="0"/>
                  </a:rPr>
                  <a:t>“the age to come”</a:t>
                </a:r>
                <a:endParaRPr lang="en-AU" altLang="en-US" sz="2000">
                  <a:latin typeface="Arial" panose="020B0604020202020204" pitchFamily="34" charset="0"/>
                </a:endParaRPr>
              </a:p>
            </p:txBody>
          </p:sp>
          <p:sp>
            <p:nvSpPr>
              <p:cNvPr id="8220" name="AutoShape 33"/>
              <p:cNvSpPr>
                <a:spLocks/>
              </p:cNvSpPr>
              <p:nvPr/>
            </p:nvSpPr>
            <p:spPr bwMode="auto">
              <a:xfrm rot="16200000">
                <a:off x="4091" y="2954"/>
                <a:ext cx="300" cy="1089"/>
              </a:xfrm>
              <a:prstGeom prst="leftBrace">
                <a:avLst>
                  <a:gd name="adj1" fmla="val 32750"/>
                  <a:gd name="adj2" fmla="val 4981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1" name="AutoShape 34"/>
              <p:cNvSpPr>
                <a:spLocks/>
              </p:cNvSpPr>
              <p:nvPr/>
            </p:nvSpPr>
            <p:spPr bwMode="auto">
              <a:xfrm rot="5370410" flipV="1">
                <a:off x="1262" y="1223"/>
                <a:ext cx="287" cy="4582"/>
              </a:xfrm>
              <a:prstGeom prst="rightBrace">
                <a:avLst>
                  <a:gd name="adj1" fmla="val 107673"/>
                  <a:gd name="adj2" fmla="val 49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2" name="Text Box 35"/>
              <p:cNvSpPr txBox="1">
                <a:spLocks noChangeArrowheads="1"/>
              </p:cNvSpPr>
              <p:nvPr/>
            </p:nvSpPr>
            <p:spPr bwMode="auto">
              <a:xfrm>
                <a:off x="612" y="3596"/>
                <a:ext cx="15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Arial" panose="020B0604020202020204" pitchFamily="34" charset="0"/>
                  </a:rPr>
                  <a:t>“the present age”</a:t>
                </a:r>
                <a:endParaRPr lang="en-AU" altLang="en-US" sz="2000">
                  <a:latin typeface="Arial" panose="020B0604020202020204" pitchFamily="34" charset="0"/>
                </a:endParaRPr>
              </a:p>
            </p:txBody>
          </p:sp>
        </p:grpSp>
        <p:sp>
          <p:nvSpPr>
            <p:cNvPr id="8214" name="Text Box 36"/>
            <p:cNvSpPr txBox="1">
              <a:spLocks noChangeArrowheads="1"/>
            </p:cNvSpPr>
            <p:nvPr/>
          </p:nvSpPr>
          <p:spPr bwMode="auto">
            <a:xfrm>
              <a:off x="4313" y="2568"/>
              <a:ext cx="608" cy="34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a:t>
              </a:r>
            </a:p>
            <a:p>
              <a:pPr eaLnBrk="1" hangingPunct="1">
                <a:lnSpc>
                  <a:spcPct val="80000"/>
                </a:lnSpc>
              </a:pPr>
              <a:r>
                <a:rPr lang="en-US" altLang="en-US">
                  <a:solidFill>
                    <a:srgbClr val="000000"/>
                  </a:solidFill>
                  <a:latin typeface="Arial" panose="020B0604020202020204" pitchFamily="34" charset="0"/>
                </a:rPr>
                <a:t>Return</a:t>
              </a:r>
              <a:endParaRPr lang="en-AU" altLang="en-US">
                <a:solidFill>
                  <a:srgbClr val="000000"/>
                </a:solidFill>
                <a:latin typeface="Arial" panose="020B0604020202020204" pitchFamily="34" charset="0"/>
              </a:endParaRPr>
            </a:p>
          </p:txBody>
        </p:sp>
        <p:sp>
          <p:nvSpPr>
            <p:cNvPr id="8215" name="Text Box 37"/>
            <p:cNvSpPr txBox="1">
              <a:spLocks noChangeArrowheads="1"/>
            </p:cNvSpPr>
            <p:nvPr/>
          </p:nvSpPr>
          <p:spPr bwMode="auto">
            <a:xfrm>
              <a:off x="2120" y="2568"/>
              <a:ext cx="533" cy="34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 birth</a:t>
              </a:r>
              <a:endParaRPr lang="en-AU" altLang="en-US">
                <a:solidFill>
                  <a:srgbClr val="000000"/>
                </a:solidFill>
                <a:latin typeface="Arial" panose="020B0604020202020204" pitchFamily="34" charset="0"/>
              </a:endParaRPr>
            </a:p>
          </p:txBody>
        </p:sp>
        <p:sp>
          <p:nvSpPr>
            <p:cNvPr id="8216" name="Text Box 38"/>
            <p:cNvSpPr txBox="1">
              <a:spLocks noChangeArrowheads="1"/>
            </p:cNvSpPr>
            <p:nvPr/>
          </p:nvSpPr>
          <p:spPr bwMode="auto">
            <a:xfrm>
              <a:off x="2639" y="2477"/>
              <a:ext cx="921" cy="47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Jesus’death resurrection &amp; ascension</a:t>
              </a:r>
              <a:endParaRPr lang="en-AU" altLang="en-US">
                <a:solidFill>
                  <a:srgbClr val="000000"/>
                </a:solidFill>
                <a:latin typeface="Arial" panose="020B0604020202020204" pitchFamily="34" charset="0"/>
              </a:endParaRPr>
            </a:p>
          </p:txBody>
        </p:sp>
        <p:sp>
          <p:nvSpPr>
            <p:cNvPr id="8217" name="Text Box 39"/>
            <p:cNvSpPr txBox="1">
              <a:spLocks noChangeArrowheads="1"/>
            </p:cNvSpPr>
            <p:nvPr/>
          </p:nvSpPr>
          <p:spPr bwMode="auto">
            <a:xfrm>
              <a:off x="4964" y="2069"/>
              <a:ext cx="759" cy="410"/>
            </a:xfrm>
            <a:prstGeom prst="rect">
              <a:avLst/>
            </a:prstGeom>
            <a:solidFill>
              <a:srgbClr val="B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a:latin typeface="Arial" panose="020B0604020202020204" pitchFamily="34" charset="0"/>
                </a:rPr>
                <a:t>New Creation</a:t>
              </a:r>
              <a:endParaRPr lang="en-AU" altLang="en-US">
                <a:latin typeface="Arial" panose="020B0604020202020204" pitchFamily="34" charset="0"/>
              </a:endParaRPr>
            </a:p>
          </p:txBody>
        </p:sp>
        <p:sp>
          <p:nvSpPr>
            <p:cNvPr id="8218" name="Text Box 40"/>
            <p:cNvSpPr txBox="1">
              <a:spLocks noChangeArrowheads="1"/>
            </p:cNvSpPr>
            <p:nvPr/>
          </p:nvSpPr>
          <p:spPr bwMode="auto">
            <a:xfrm>
              <a:off x="90" y="2115"/>
              <a:ext cx="703" cy="237"/>
            </a:xfrm>
            <a:prstGeom prst="rect">
              <a:avLst/>
            </a:prstGeom>
            <a:solidFill>
              <a:srgbClr val="B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a:latin typeface="Arial" panose="020B0604020202020204" pitchFamily="34" charset="0"/>
                </a:rPr>
                <a:t>Creation</a:t>
              </a:r>
            </a:p>
          </p:txBody>
        </p:sp>
      </p:grpSp>
      <p:pic>
        <p:nvPicPr>
          <p:cNvPr id="8204" name="il_fi" descr="2dove-3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9338" y="3495675"/>
            <a:ext cx="7143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5" name="Text Box 45"/>
          <p:cNvSpPr txBox="1">
            <a:spLocks noChangeArrowheads="1"/>
          </p:cNvSpPr>
          <p:nvPr/>
        </p:nvSpPr>
        <p:spPr bwMode="auto">
          <a:xfrm>
            <a:off x="66678" y="4554307"/>
            <a:ext cx="1114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a:latin typeface="Arial" panose="020B0604020202020204" pitchFamily="34" charset="0"/>
              </a:rPr>
              <a:t>The Fall</a:t>
            </a:r>
          </a:p>
        </p:txBody>
      </p:sp>
      <p:sp>
        <p:nvSpPr>
          <p:cNvPr id="8207" name="Line 17"/>
          <p:cNvSpPr>
            <a:spLocks noChangeShapeType="1"/>
          </p:cNvSpPr>
          <p:nvPr/>
        </p:nvSpPr>
        <p:spPr bwMode="auto">
          <a:xfrm>
            <a:off x="2700338" y="544512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09" name="TextBox 1"/>
          <p:cNvSpPr txBox="1">
            <a:spLocks noChangeArrowheads="1"/>
          </p:cNvSpPr>
          <p:nvPr/>
        </p:nvSpPr>
        <p:spPr bwMode="auto">
          <a:xfrm>
            <a:off x="2374900" y="56007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AU" altLang="en-US" sz="1600">
                <a:latin typeface="Arial" panose="020B0604020202020204" pitchFamily="34" charset="0"/>
              </a:rPr>
              <a:t>1025 BC </a:t>
            </a:r>
          </a:p>
        </p:txBody>
      </p:sp>
      <p:sp>
        <p:nvSpPr>
          <p:cNvPr id="8210" name="TextBox 2"/>
          <p:cNvSpPr txBox="1">
            <a:spLocks noChangeArrowheads="1"/>
          </p:cNvSpPr>
          <p:nvPr/>
        </p:nvSpPr>
        <p:spPr bwMode="auto">
          <a:xfrm>
            <a:off x="2268538" y="5084763"/>
            <a:ext cx="828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AU" altLang="en-US">
                <a:latin typeface="Arial" panose="020B0604020202020204" pitchFamily="34" charset="0"/>
              </a:rPr>
              <a:t>David</a:t>
            </a:r>
          </a:p>
        </p:txBody>
      </p:sp>
      <p:sp>
        <p:nvSpPr>
          <p:cNvPr id="2" name="TextBox 1"/>
          <p:cNvSpPr txBox="1"/>
          <p:nvPr/>
        </p:nvSpPr>
        <p:spPr>
          <a:xfrm>
            <a:off x="6588125" y="3497520"/>
            <a:ext cx="1319666" cy="646331"/>
          </a:xfrm>
          <a:prstGeom prst="rect">
            <a:avLst/>
          </a:prstGeom>
          <a:noFill/>
          <a:ln>
            <a:noFill/>
          </a:ln>
        </p:spPr>
        <p:txBody>
          <a:bodyPr wrap="square" rtlCol="0">
            <a:spAutoFit/>
          </a:bodyPr>
          <a:lstStyle/>
          <a:p>
            <a:r>
              <a:rPr lang="en-AU" dirty="0" smtClean="0">
                <a:latin typeface="Arial" panose="020B0604020202020204" pitchFamily="34" charset="0"/>
                <a:cs typeface="Arial" panose="020B0604020202020204" pitchFamily="34" charset="0"/>
              </a:rPr>
              <a:t>The Day of Judgement</a:t>
            </a:r>
          </a:p>
        </p:txBody>
      </p:sp>
      <p:sp>
        <p:nvSpPr>
          <p:cNvPr id="50" name="Text Box 25"/>
          <p:cNvSpPr txBox="1">
            <a:spLocks noChangeArrowheads="1"/>
          </p:cNvSpPr>
          <p:nvPr/>
        </p:nvSpPr>
        <p:spPr bwMode="auto">
          <a:xfrm>
            <a:off x="-73338" y="4837608"/>
            <a:ext cx="798511" cy="36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smtClean="0">
                <a:latin typeface="Arial" panose="020B0604020202020204" pitchFamily="34" charset="0"/>
              </a:rPr>
              <a:t>Adam</a:t>
            </a:r>
            <a:endParaRPr lang="en-AU" altLang="en-US" dirty="0">
              <a:latin typeface="Arial" panose="020B0604020202020204" pitchFamily="34" charset="0"/>
            </a:endParaRPr>
          </a:p>
        </p:txBody>
      </p:sp>
      <p:sp>
        <p:nvSpPr>
          <p:cNvPr id="45" name="TextBox 44"/>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
        <p:nvSpPr>
          <p:cNvPr id="46" name="TextBox 45"/>
          <p:cNvSpPr txBox="1"/>
          <p:nvPr/>
        </p:nvSpPr>
        <p:spPr>
          <a:xfrm>
            <a:off x="370115" y="1295400"/>
            <a:ext cx="6302828"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a:t>The Narrative Substructure of Romans</a:t>
            </a:r>
            <a:endParaRPr lang="en-AU" sz="2400" b="1" dirty="0" smtClean="0"/>
          </a:p>
        </p:txBody>
      </p:sp>
      <p:sp>
        <p:nvSpPr>
          <p:cNvPr id="3" name="TextBox 2"/>
          <p:cNvSpPr txBox="1"/>
          <p:nvPr/>
        </p:nvSpPr>
        <p:spPr>
          <a:xfrm>
            <a:off x="7348084" y="4886102"/>
            <a:ext cx="1530577" cy="646331"/>
          </a:xfrm>
          <a:prstGeom prst="rect">
            <a:avLst/>
          </a:prstGeom>
          <a:noFill/>
          <a:ln>
            <a:noFill/>
          </a:ln>
        </p:spPr>
        <p:txBody>
          <a:bodyPr wrap="square" rtlCol="0">
            <a:spAutoFit/>
          </a:bodyPr>
          <a:lstStyle/>
          <a:p>
            <a:pPr algn="r"/>
            <a:r>
              <a:rPr lang="en-AU" dirty="0" smtClean="0">
                <a:latin typeface="Arial" panose="020B0604020202020204" pitchFamily="34" charset="0"/>
                <a:cs typeface="Arial" panose="020B0604020202020204" pitchFamily="34" charset="0"/>
              </a:rPr>
              <a:t>The Resurrection</a:t>
            </a:r>
            <a:endParaRPr lang="en-AU" dirty="0" smtClean="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6302828"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a:t>The </a:t>
            </a:r>
            <a:r>
              <a:rPr lang="en-AU" sz="2400" b="1" dirty="0" smtClean="0"/>
              <a:t>Mission of God</a:t>
            </a:r>
            <a:endParaRPr lang="en-AU" sz="2400" b="1" dirty="0" smtClean="0"/>
          </a:p>
        </p:txBody>
      </p:sp>
      <p:sp>
        <p:nvSpPr>
          <p:cNvPr id="3" name="TextBox 2"/>
          <p:cNvSpPr txBox="1"/>
          <p:nvPr/>
        </p:nvSpPr>
        <p:spPr>
          <a:xfrm>
            <a:off x="674914" y="2460171"/>
            <a:ext cx="7707086" cy="3046988"/>
          </a:xfrm>
          <a:prstGeom prst="rect">
            <a:avLst/>
          </a:prstGeom>
          <a:noFill/>
          <a:ln>
            <a:solidFill>
              <a:schemeClr val="bg2"/>
            </a:solidFill>
          </a:ln>
        </p:spPr>
        <p:txBody>
          <a:bodyPr wrap="square" rtlCol="0">
            <a:spAutoFit/>
          </a:bodyPr>
          <a:lstStyle/>
          <a:p>
            <a:pPr>
              <a:tabLst>
                <a:tab pos="5386388" algn="l"/>
              </a:tabLst>
            </a:pPr>
            <a:r>
              <a:rPr lang="en-AU" sz="2400" dirty="0">
                <a:solidFill>
                  <a:schemeClr val="accent1">
                    <a:lumMod val="75000"/>
                  </a:schemeClr>
                </a:solidFill>
              </a:rPr>
              <a:t>“</a:t>
            </a:r>
            <a:r>
              <a:rPr lang="en-AU" sz="2400" baseline="30000" dirty="0">
                <a:solidFill>
                  <a:schemeClr val="accent1">
                    <a:lumMod val="75000"/>
                  </a:schemeClr>
                </a:solidFill>
              </a:rPr>
              <a:t>﻿</a:t>
            </a:r>
            <a:r>
              <a:rPr lang="en-AU" sz="2400" baseline="30000" dirty="0" smtClean="0">
                <a:solidFill>
                  <a:schemeClr val="accent1">
                    <a:lumMod val="75000"/>
                  </a:schemeClr>
                </a:solidFill>
              </a:rPr>
              <a:t>12</a:t>
            </a:r>
            <a:r>
              <a:rPr lang="en-AU" sz="2400" dirty="0" smtClean="0">
                <a:solidFill>
                  <a:schemeClr val="accent1">
                    <a:lumMod val="75000"/>
                  </a:schemeClr>
                </a:solidFill>
              </a:rPr>
              <a:t> Beloved</a:t>
            </a:r>
            <a:r>
              <a:rPr lang="en-AU" sz="2400" dirty="0">
                <a:solidFill>
                  <a:schemeClr val="accent1">
                    <a:lumMod val="75000"/>
                  </a:schemeClr>
                </a:solidFill>
              </a:rPr>
              <a:t>, do not be surprised at the fiery trial when it comes upon you to test you, as though something strange were happening to you. </a:t>
            </a:r>
            <a:r>
              <a:rPr lang="en-AU" sz="2400" baseline="30000" dirty="0">
                <a:solidFill>
                  <a:schemeClr val="accent1">
                    <a:lumMod val="75000"/>
                  </a:schemeClr>
                </a:solidFill>
              </a:rPr>
              <a:t>13</a:t>
            </a:r>
            <a:r>
              <a:rPr lang="en-AU" sz="2400" dirty="0">
                <a:solidFill>
                  <a:schemeClr val="accent1">
                    <a:lumMod val="75000"/>
                  </a:schemeClr>
                </a:solidFill>
              </a:rPr>
              <a:t> But rejoice insofar as you share Christ's sufferings, that you may also rejoice and be glad when his glory is revealed. </a:t>
            </a:r>
            <a:r>
              <a:rPr lang="en-AU" sz="2400" baseline="30000" dirty="0">
                <a:solidFill>
                  <a:schemeClr val="accent1">
                    <a:lumMod val="75000"/>
                  </a:schemeClr>
                </a:solidFill>
              </a:rPr>
              <a:t>14</a:t>
            </a:r>
            <a:r>
              <a:rPr lang="en-AU" sz="2400" dirty="0">
                <a:solidFill>
                  <a:schemeClr val="accent1">
                    <a:lumMod val="75000"/>
                  </a:schemeClr>
                </a:solidFill>
              </a:rPr>
              <a:t> If you are insulted for the name of Christ, you are blessed, because the Spirit of glory and of God rests upon you.” </a:t>
            </a:r>
            <a:r>
              <a:rPr lang="en-AU" sz="2400" dirty="0" smtClean="0">
                <a:solidFill>
                  <a:schemeClr val="accent1">
                    <a:lumMod val="75000"/>
                  </a:schemeClr>
                </a:solidFill>
              </a:rPr>
              <a:t>	</a:t>
            </a:r>
            <a:r>
              <a:rPr lang="en-AU" sz="2000" dirty="0" smtClean="0">
                <a:solidFill>
                  <a:schemeClr val="accent1">
                    <a:lumMod val="75000"/>
                  </a:schemeClr>
                </a:solidFill>
              </a:rPr>
              <a:t>(</a:t>
            </a:r>
            <a:r>
              <a:rPr lang="en-AU" sz="2000" dirty="0">
                <a:solidFill>
                  <a:schemeClr val="accent1">
                    <a:lumMod val="75000"/>
                  </a:schemeClr>
                </a:solidFill>
              </a:rPr>
              <a:t>1 Peter 4:12-14)</a:t>
            </a:r>
            <a:endParaRPr lang="en-AU" sz="2000" dirty="0" smtClean="0">
              <a:solidFill>
                <a:schemeClr val="accent1">
                  <a:lumMod val="75000"/>
                </a:schemeClr>
              </a:solidFill>
            </a:endParaRPr>
          </a:p>
        </p:txBody>
      </p:sp>
      <p:sp>
        <p:nvSpPr>
          <p:cNvPr id="8" name="TextBox 7"/>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Tree>
    <p:extLst>
      <p:ext uri="{BB962C8B-B14F-4D97-AF65-F5344CB8AC3E}">
        <p14:creationId xmlns:p14="http://schemas.microsoft.com/office/powerpoint/2010/main" val="186278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6302828"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a:t>The </a:t>
            </a:r>
            <a:r>
              <a:rPr lang="en-AU" sz="2400" b="1" dirty="0" smtClean="0"/>
              <a:t>Mission of God</a:t>
            </a:r>
            <a:endParaRPr lang="en-AU" sz="2400" b="1" dirty="0" smtClean="0"/>
          </a:p>
        </p:txBody>
      </p:sp>
      <p:sp>
        <p:nvSpPr>
          <p:cNvPr id="3" name="TextBox 2"/>
          <p:cNvSpPr txBox="1"/>
          <p:nvPr/>
        </p:nvSpPr>
        <p:spPr>
          <a:xfrm>
            <a:off x="674914" y="2460171"/>
            <a:ext cx="7707086" cy="3046988"/>
          </a:xfrm>
          <a:prstGeom prst="rect">
            <a:avLst/>
          </a:prstGeom>
          <a:noFill/>
          <a:ln>
            <a:solidFill>
              <a:schemeClr val="bg2"/>
            </a:solidFill>
          </a:ln>
        </p:spPr>
        <p:txBody>
          <a:bodyPr wrap="square" rtlCol="0">
            <a:spAutoFit/>
          </a:bodyPr>
          <a:lstStyle/>
          <a:p>
            <a:pPr>
              <a:tabLst>
                <a:tab pos="5386388" algn="l"/>
              </a:tabLst>
            </a:pPr>
            <a:r>
              <a:rPr lang="en-AU" sz="2400" dirty="0">
                <a:solidFill>
                  <a:schemeClr val="accent1">
                    <a:lumMod val="75000"/>
                  </a:schemeClr>
                </a:solidFill>
              </a:rPr>
              <a:t>“Have no fear of them, nor be troubled, </a:t>
            </a:r>
            <a:r>
              <a:rPr lang="en-AU" sz="2400" baseline="30000" dirty="0">
                <a:solidFill>
                  <a:schemeClr val="accent1">
                    <a:lumMod val="75000"/>
                  </a:schemeClr>
                </a:solidFill>
              </a:rPr>
              <a:t>15</a:t>
            </a:r>
            <a:r>
              <a:rPr lang="en-AU" sz="2400" dirty="0">
                <a:solidFill>
                  <a:schemeClr val="accent1">
                    <a:lumMod val="75000"/>
                  </a:schemeClr>
                </a:solidFill>
              </a:rPr>
              <a:t> but in your hearts honour Christ the Lord as holy, always being prepared to make a defence to anyone who asks you for a reason for the hope that is in you; yet do it with gentleness and respect, </a:t>
            </a:r>
            <a:r>
              <a:rPr lang="en-AU" sz="2400" baseline="30000" dirty="0">
                <a:solidFill>
                  <a:schemeClr val="accent1">
                    <a:lumMod val="75000"/>
                  </a:schemeClr>
                </a:solidFill>
              </a:rPr>
              <a:t>16</a:t>
            </a:r>
            <a:r>
              <a:rPr lang="en-AU" sz="2400" dirty="0">
                <a:solidFill>
                  <a:schemeClr val="accent1">
                    <a:lumMod val="75000"/>
                  </a:schemeClr>
                </a:solidFill>
              </a:rPr>
              <a:t> having a good conscience, so that, when you are slandered, those who revile your good behaviour in Christ may be put to shame.” </a:t>
            </a:r>
            <a:r>
              <a:rPr lang="en-AU" sz="2400" dirty="0" smtClean="0">
                <a:solidFill>
                  <a:schemeClr val="accent1">
                    <a:lumMod val="75000"/>
                  </a:schemeClr>
                </a:solidFill>
              </a:rPr>
              <a:t>	</a:t>
            </a:r>
            <a:r>
              <a:rPr lang="en-AU" sz="2000" dirty="0" smtClean="0">
                <a:solidFill>
                  <a:schemeClr val="accent1">
                    <a:lumMod val="75000"/>
                  </a:schemeClr>
                </a:solidFill>
              </a:rPr>
              <a:t>(</a:t>
            </a:r>
            <a:r>
              <a:rPr lang="en-AU" sz="2000" dirty="0">
                <a:solidFill>
                  <a:schemeClr val="accent1">
                    <a:lumMod val="75000"/>
                  </a:schemeClr>
                </a:solidFill>
              </a:rPr>
              <a:t>1 Peter </a:t>
            </a:r>
            <a:r>
              <a:rPr lang="en-AU" sz="2000" dirty="0" smtClean="0">
                <a:solidFill>
                  <a:schemeClr val="accent1">
                    <a:lumMod val="75000"/>
                  </a:schemeClr>
                </a:solidFill>
              </a:rPr>
              <a:t>3:14-1)</a:t>
            </a:r>
            <a:endParaRPr lang="en-AU" sz="2000" dirty="0" smtClean="0">
              <a:solidFill>
                <a:schemeClr val="accent1">
                  <a:lumMod val="75000"/>
                </a:schemeClr>
              </a:solidFill>
            </a:endParaRPr>
          </a:p>
        </p:txBody>
      </p:sp>
      <p:sp>
        <p:nvSpPr>
          <p:cNvPr id="8" name="TextBox 7"/>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Tree>
    <p:extLst>
      <p:ext uri="{BB962C8B-B14F-4D97-AF65-F5344CB8AC3E}">
        <p14:creationId xmlns:p14="http://schemas.microsoft.com/office/powerpoint/2010/main" val="355719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a:t>
            </a:r>
            <a:r>
              <a:rPr lang="en-AU" sz="2400" dirty="0" smtClean="0"/>
              <a:t>v) </a:t>
            </a:r>
            <a:r>
              <a:rPr lang="en-AU" sz="2400" b="1" dirty="0" smtClean="0"/>
              <a:t>Summing Up</a:t>
            </a:r>
            <a:endParaRPr lang="en-AU" sz="2400" dirty="0" smtClean="0"/>
          </a:p>
        </p:txBody>
      </p:sp>
      <p:sp>
        <p:nvSpPr>
          <p:cNvPr id="8" name="TextBox 7"/>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Tree>
    <p:extLst>
      <p:ext uri="{BB962C8B-B14F-4D97-AF65-F5344CB8AC3E}">
        <p14:creationId xmlns:p14="http://schemas.microsoft.com/office/powerpoint/2010/main" val="709846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a:t>
            </a:r>
            <a:r>
              <a:rPr lang="en-AU" sz="2400" dirty="0" smtClean="0"/>
              <a:t>vi) </a:t>
            </a:r>
            <a:r>
              <a:rPr lang="en-AU" sz="2400" b="1" dirty="0" smtClean="0"/>
              <a:t>Personal Reflection</a:t>
            </a:r>
            <a:endParaRPr lang="en-AU" sz="2400" dirty="0" smtClean="0"/>
          </a:p>
        </p:txBody>
      </p:sp>
      <p:sp>
        <p:nvSpPr>
          <p:cNvPr id="2" name="TextBox 1"/>
          <p:cNvSpPr txBox="1"/>
          <p:nvPr/>
        </p:nvSpPr>
        <p:spPr>
          <a:xfrm>
            <a:off x="511629" y="2056686"/>
            <a:ext cx="8371113" cy="4693593"/>
          </a:xfrm>
          <a:prstGeom prst="rect">
            <a:avLst/>
          </a:prstGeom>
          <a:noFill/>
          <a:ln>
            <a:solidFill>
              <a:schemeClr val="bg2"/>
            </a:solidFill>
          </a:ln>
        </p:spPr>
        <p:txBody>
          <a:bodyPr wrap="square" rtlCol="0">
            <a:spAutoFit/>
          </a:bodyPr>
          <a:lstStyle/>
          <a:p>
            <a:pPr marL="342900" lvl="0" indent="-342900">
              <a:buFont typeface="Arial" panose="020B0604020202020204" pitchFamily="34" charset="0"/>
              <a:buChar char="•"/>
            </a:pPr>
            <a:r>
              <a:rPr lang="en-AU" sz="2300" dirty="0">
                <a:solidFill>
                  <a:schemeClr val="accent1">
                    <a:lumMod val="75000"/>
                  </a:schemeClr>
                </a:solidFill>
              </a:rPr>
              <a:t>To what extent is the mission of </a:t>
            </a:r>
            <a:r>
              <a:rPr lang="en-AU" sz="2300" i="1" dirty="0">
                <a:solidFill>
                  <a:schemeClr val="accent1">
                    <a:lumMod val="75000"/>
                  </a:schemeClr>
                </a:solidFill>
              </a:rPr>
              <a:t>your</a:t>
            </a:r>
            <a:r>
              <a:rPr lang="en-AU" sz="2300" dirty="0">
                <a:solidFill>
                  <a:schemeClr val="accent1">
                    <a:lumMod val="75000"/>
                  </a:schemeClr>
                </a:solidFill>
              </a:rPr>
              <a:t> life shaped and informed by </a:t>
            </a:r>
            <a:r>
              <a:rPr lang="en-AU" sz="2300" i="1" dirty="0">
                <a:solidFill>
                  <a:schemeClr val="accent1">
                    <a:lumMod val="75000"/>
                  </a:schemeClr>
                </a:solidFill>
              </a:rPr>
              <a:t>God’s</a:t>
            </a:r>
            <a:r>
              <a:rPr lang="en-AU" sz="2300" dirty="0">
                <a:solidFill>
                  <a:schemeClr val="accent1">
                    <a:lumMod val="75000"/>
                  </a:schemeClr>
                </a:solidFill>
              </a:rPr>
              <a:t> </a:t>
            </a:r>
            <a:r>
              <a:rPr lang="en-AU" sz="2300" dirty="0" smtClean="0">
                <a:solidFill>
                  <a:schemeClr val="accent1">
                    <a:lumMod val="75000"/>
                  </a:schemeClr>
                </a:solidFill>
              </a:rPr>
              <a:t>mission? Is </a:t>
            </a:r>
            <a:r>
              <a:rPr lang="en-AU" sz="2300" dirty="0">
                <a:solidFill>
                  <a:schemeClr val="accent1">
                    <a:lumMod val="75000"/>
                  </a:schemeClr>
                </a:solidFill>
              </a:rPr>
              <a:t>the mission of your life consistent with the new identity you have received, within the narrative of God’s GPS? Where does it need to change?</a:t>
            </a:r>
          </a:p>
          <a:p>
            <a:pPr marL="342900" indent="-342900">
              <a:buFont typeface="Arial" panose="020B0604020202020204" pitchFamily="34" charset="0"/>
              <a:buChar char="•"/>
            </a:pPr>
            <a:r>
              <a:rPr lang="en-AU" sz="2300" dirty="0">
                <a:solidFill>
                  <a:schemeClr val="accent1">
                    <a:lumMod val="75000"/>
                  </a:schemeClr>
                </a:solidFill>
              </a:rPr>
              <a:t>Are there times when doing good, in order to bring glory to God in your life, has led to pain, suffering or insults? How can the pattern of Jesus’ life be an encouragement to you to keep on doing good even when it hurts</a:t>
            </a:r>
            <a:r>
              <a:rPr lang="en-AU" sz="2300" dirty="0" smtClean="0">
                <a:solidFill>
                  <a:schemeClr val="accent1">
                    <a:lumMod val="75000"/>
                  </a:schemeClr>
                </a:solidFill>
              </a:rPr>
              <a:t>?</a:t>
            </a:r>
          </a:p>
          <a:p>
            <a:pPr marL="342900" indent="-342900">
              <a:buFont typeface="Arial" panose="020B0604020202020204" pitchFamily="34" charset="0"/>
              <a:buChar char="•"/>
            </a:pPr>
            <a:r>
              <a:rPr lang="en-AU" sz="2300" dirty="0">
                <a:solidFill>
                  <a:schemeClr val="accent1">
                    <a:lumMod val="75000"/>
                  </a:schemeClr>
                </a:solidFill>
              </a:rPr>
              <a:t>How can you, Canberra CCC English congregation, better fulfil your identity and mission as “a chosen race, a royal priesthood, a holy nation, a people for God’s own possession, that you may proclaim the </a:t>
            </a:r>
            <a:r>
              <a:rPr lang="en-AU" sz="2300" dirty="0" err="1">
                <a:solidFill>
                  <a:schemeClr val="accent1">
                    <a:lumMod val="75000"/>
                  </a:schemeClr>
                </a:solidFill>
              </a:rPr>
              <a:t>excellencies</a:t>
            </a:r>
            <a:r>
              <a:rPr lang="en-AU" sz="2300" dirty="0">
                <a:solidFill>
                  <a:schemeClr val="accent1">
                    <a:lumMod val="75000"/>
                  </a:schemeClr>
                </a:solidFill>
              </a:rPr>
              <a:t> of him who called you out of darkness into his marvellous light</a:t>
            </a:r>
            <a:r>
              <a:rPr lang="en-AU" sz="2300" dirty="0" smtClean="0">
                <a:solidFill>
                  <a:schemeClr val="accent1">
                    <a:lumMod val="75000"/>
                  </a:schemeClr>
                </a:solidFill>
              </a:rPr>
              <a:t>”?</a:t>
            </a:r>
            <a:endParaRPr lang="en-AU" dirty="0" smtClean="0">
              <a:solidFill>
                <a:schemeClr val="accent1">
                  <a:lumMod val="75000"/>
                </a:schemeClr>
              </a:solidFill>
            </a:endParaRPr>
          </a:p>
        </p:txBody>
      </p:sp>
      <p:sp>
        <p:nvSpPr>
          <p:cNvPr id="8" name="TextBox 7"/>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Tree>
    <p:extLst>
      <p:ext uri="{BB962C8B-B14F-4D97-AF65-F5344CB8AC3E}">
        <p14:creationId xmlns:p14="http://schemas.microsoft.com/office/powerpoint/2010/main" val="6710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
        <p:nvSpPr>
          <p:cNvPr id="7" name="TextBox 6"/>
          <p:cNvSpPr txBox="1"/>
          <p:nvPr/>
        </p:nvSpPr>
        <p:spPr>
          <a:xfrm>
            <a:off x="370115" y="1295400"/>
            <a:ext cx="7456714" cy="461665"/>
          </a:xfrm>
          <a:prstGeom prst="rect">
            <a:avLst/>
          </a:prstGeom>
          <a:noFill/>
          <a:ln>
            <a:solidFill>
              <a:schemeClr val="bg2"/>
            </a:solidFill>
          </a:ln>
        </p:spPr>
        <p:txBody>
          <a:bodyPr wrap="square" rtlCol="0">
            <a:spAutoFit/>
          </a:bodyPr>
          <a:lstStyle/>
          <a:p>
            <a:r>
              <a:rPr lang="en-AU" sz="2400" dirty="0"/>
              <a:t>(</a:t>
            </a:r>
            <a:r>
              <a:rPr lang="en-AU" sz="2400" dirty="0" err="1"/>
              <a:t>i</a:t>
            </a:r>
            <a:r>
              <a:rPr lang="en-AU" sz="2400" dirty="0"/>
              <a:t>) </a:t>
            </a:r>
            <a:r>
              <a:rPr lang="en-AU" sz="2400" b="1" dirty="0"/>
              <a:t>My Personal Mission Statement</a:t>
            </a:r>
            <a:endParaRPr lang="en-AU" sz="2400" b="1" dirty="0" smtClean="0"/>
          </a:p>
        </p:txBody>
      </p:sp>
      <p:sp>
        <p:nvSpPr>
          <p:cNvPr id="11" name="TextBox 10"/>
          <p:cNvSpPr txBox="1"/>
          <p:nvPr/>
        </p:nvSpPr>
        <p:spPr>
          <a:xfrm>
            <a:off x="557561" y="2163337"/>
            <a:ext cx="7917366" cy="3970318"/>
          </a:xfrm>
          <a:prstGeom prst="rect">
            <a:avLst/>
          </a:prstGeom>
          <a:noFill/>
          <a:ln>
            <a:solidFill>
              <a:schemeClr val="bg2"/>
            </a:solidFill>
          </a:ln>
        </p:spPr>
        <p:txBody>
          <a:bodyPr wrap="square" rtlCol="0">
            <a:spAutoFit/>
          </a:bodyPr>
          <a:lstStyle/>
          <a:p>
            <a:r>
              <a:rPr lang="en-AU" b="1" dirty="0" smtClean="0"/>
              <a:t>Mission</a:t>
            </a:r>
            <a:r>
              <a:rPr lang="en-AU" dirty="0" smtClean="0"/>
              <a:t>:</a:t>
            </a:r>
          </a:p>
          <a:p>
            <a:r>
              <a:rPr lang="en-AU" dirty="0" smtClean="0"/>
              <a:t>My </a:t>
            </a:r>
            <a:r>
              <a:rPr lang="en-AU" dirty="0"/>
              <a:t>personal mission in union with Christ, is to continue to grow in the depth of my love for, and relationship with, God the Father through his Son Jesus by the Spirit; to demonstrate this love to my wife Nonna, my children, Jesse, Nathan, Asher and Bethany, their spouses and children, to God’s people in the local church wherever He calls me to </a:t>
            </a:r>
            <a:r>
              <a:rPr lang="en-AU" dirty="0" smtClean="0"/>
              <a:t>serve, </a:t>
            </a:r>
            <a:r>
              <a:rPr lang="en-AU" dirty="0"/>
              <a:t>and to family, friends and colleagues in the wider community. These relationships and the extent to which I give of myself in love to each one, in the order of priority listed above, are my primary responsibility in this life, and for which I will be accountable to Jesus Christ on the Final Day. A secondary responsibility, that operates in the context of these relationships, is a commitment to develop such integrity and godliness of character touching all of life, that both my words and my actions commend the gospel of Jesus Christ to everyone I have meaningful contact with</a:t>
            </a:r>
            <a:r>
              <a:rPr lang="en-AU" dirty="0" smtClean="0"/>
              <a:t>.</a:t>
            </a:r>
            <a:endParaRPr lang="en-AU"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
        <p:nvSpPr>
          <p:cNvPr id="7" name="TextBox 6"/>
          <p:cNvSpPr txBox="1"/>
          <p:nvPr/>
        </p:nvSpPr>
        <p:spPr>
          <a:xfrm>
            <a:off x="370115" y="1295400"/>
            <a:ext cx="7456714" cy="461665"/>
          </a:xfrm>
          <a:prstGeom prst="rect">
            <a:avLst/>
          </a:prstGeom>
          <a:noFill/>
          <a:ln>
            <a:solidFill>
              <a:schemeClr val="bg2"/>
            </a:solidFill>
          </a:ln>
        </p:spPr>
        <p:txBody>
          <a:bodyPr wrap="square" rtlCol="0">
            <a:spAutoFit/>
          </a:bodyPr>
          <a:lstStyle/>
          <a:p>
            <a:r>
              <a:rPr lang="en-AU" sz="2400" dirty="0"/>
              <a:t>(</a:t>
            </a:r>
            <a:r>
              <a:rPr lang="en-AU" sz="2400" dirty="0" err="1"/>
              <a:t>i</a:t>
            </a:r>
            <a:r>
              <a:rPr lang="en-AU" sz="2400" dirty="0"/>
              <a:t>) </a:t>
            </a:r>
            <a:r>
              <a:rPr lang="en-AU" sz="2400" b="1" dirty="0"/>
              <a:t>My Personal Mission Statement</a:t>
            </a:r>
            <a:endParaRPr lang="en-AU" sz="2400" b="1" dirty="0" smtClean="0"/>
          </a:p>
        </p:txBody>
      </p:sp>
      <p:sp>
        <p:nvSpPr>
          <p:cNvPr id="11" name="TextBox 10"/>
          <p:cNvSpPr txBox="1"/>
          <p:nvPr/>
        </p:nvSpPr>
        <p:spPr>
          <a:xfrm>
            <a:off x="546410" y="2013856"/>
            <a:ext cx="7917366" cy="4801314"/>
          </a:xfrm>
          <a:prstGeom prst="rect">
            <a:avLst/>
          </a:prstGeom>
          <a:noFill/>
          <a:ln>
            <a:solidFill>
              <a:schemeClr val="bg2"/>
            </a:solidFill>
          </a:ln>
        </p:spPr>
        <p:txBody>
          <a:bodyPr wrap="square" rtlCol="0">
            <a:spAutoFit/>
          </a:bodyPr>
          <a:lstStyle/>
          <a:p>
            <a:r>
              <a:rPr lang="en-AU" b="1" dirty="0" smtClean="0"/>
              <a:t>Goals</a:t>
            </a:r>
            <a:r>
              <a:rPr lang="en-AU" dirty="0" smtClean="0"/>
              <a:t>:</a:t>
            </a:r>
          </a:p>
          <a:p>
            <a:r>
              <a:rPr lang="en-AU" dirty="0" smtClean="0"/>
              <a:t>My </a:t>
            </a:r>
            <a:r>
              <a:rPr lang="en-AU" dirty="0"/>
              <a:t>aim is to be a good steward of the grace of our Lord Jesus Christ, who saved me and then equipped me to serve His Body</a:t>
            </a:r>
            <a:r>
              <a:rPr lang="en-AU" dirty="0" smtClean="0"/>
              <a:t>.</a:t>
            </a:r>
          </a:p>
          <a:p>
            <a:pPr marL="285750" lvl="0" indent="-285750">
              <a:buFont typeface="Wingdings" panose="05000000000000000000" pitchFamily="2" charset="2"/>
              <a:buChar char="Ø"/>
            </a:pPr>
            <a:r>
              <a:rPr lang="en-AU" dirty="0"/>
              <a:t>To that end my passion is to faithfully exercise the gifts entrusted to me of leadership, administration, generosity, teaching and preaching in the power of the Holy Spirit, in order to build up the members of the Body and equip them for gospel ministry in the church and in the world</a:t>
            </a:r>
            <a:r>
              <a:rPr lang="en-AU" dirty="0" smtClean="0"/>
              <a:t>.</a:t>
            </a:r>
          </a:p>
          <a:p>
            <a:pPr marL="285750" lvl="0" indent="-285750">
              <a:buFont typeface="Wingdings" panose="05000000000000000000" pitchFamily="2" charset="2"/>
              <a:buChar char="Ø"/>
            </a:pPr>
            <a:r>
              <a:rPr lang="en-AU" dirty="0" smtClean="0"/>
              <a:t>With Nonna I am committed to strengthening marriages as God gives us opportunity.</a:t>
            </a:r>
          </a:p>
          <a:p>
            <a:pPr marL="285750" lvl="0" indent="-285750">
              <a:buFont typeface="Wingdings" panose="05000000000000000000" pitchFamily="2" charset="2"/>
              <a:buChar char="Ø"/>
            </a:pPr>
            <a:r>
              <a:rPr lang="en-AU" dirty="0" smtClean="0"/>
              <a:t>With Nonna, I am committed to playing a part in extending the kingdom of God in a cross-cultural context, like China, where the church is suffering from a shortage of trained pastors and leaders </a:t>
            </a:r>
          </a:p>
          <a:p>
            <a:pPr marL="285750" lvl="0" indent="-285750">
              <a:buFont typeface="Wingdings" panose="05000000000000000000" pitchFamily="2" charset="2"/>
              <a:buChar char="Ø"/>
            </a:pPr>
            <a:r>
              <a:rPr lang="en-AU" altLang="en-US" dirty="0" smtClean="0">
                <a:ea typeface="Calibri" panose="020F0502020204030204" pitchFamily="34" charset="0"/>
                <a:cs typeface="Times New Roman" panose="02020603050405020304" pitchFamily="18" charset="0"/>
              </a:rPr>
              <a:t>It </a:t>
            </a:r>
            <a:r>
              <a:rPr lang="en-AU" altLang="en-US" dirty="0">
                <a:ea typeface="Calibri" panose="020F0502020204030204" pitchFamily="34" charset="0"/>
                <a:cs typeface="Times New Roman" panose="02020603050405020304" pitchFamily="18" charset="0"/>
              </a:rPr>
              <a:t>is clear that for the time being that means serving in a Chinese church to raise-up a generation of young people who love Jesus and are keen to serve Him wherever He calls them. My prayer is that 10% of these young people will respond to the call to serve in gospel ministry in the church or on the mission field in China</a:t>
            </a:r>
            <a:r>
              <a:rPr lang="en-AU" altLang="en-US" dirty="0" smtClean="0">
                <a:ea typeface="Calibri" panose="020F0502020204030204" pitchFamily="34" charset="0"/>
                <a:cs typeface="Times New Roman" panose="02020603050405020304" pitchFamily="18" charset="0"/>
              </a:rPr>
              <a:t>.</a:t>
            </a:r>
            <a:endParaRPr lang="en-AU" dirty="0" smtClean="0"/>
          </a:p>
        </p:txBody>
      </p:sp>
    </p:spTree>
    <p:extLst>
      <p:ext uri="{BB962C8B-B14F-4D97-AF65-F5344CB8AC3E}">
        <p14:creationId xmlns:p14="http://schemas.microsoft.com/office/powerpoint/2010/main" val="279210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0115" y="1295400"/>
            <a:ext cx="7456714" cy="461665"/>
          </a:xfrm>
          <a:prstGeom prst="rect">
            <a:avLst/>
          </a:prstGeom>
          <a:noFill/>
          <a:ln>
            <a:solidFill>
              <a:schemeClr val="bg2"/>
            </a:solidFill>
          </a:ln>
        </p:spPr>
        <p:txBody>
          <a:bodyPr wrap="square" rtlCol="0">
            <a:spAutoFit/>
          </a:bodyPr>
          <a:lstStyle/>
          <a:p>
            <a:r>
              <a:rPr lang="en-AU" sz="2400" dirty="0"/>
              <a:t>(</a:t>
            </a:r>
            <a:r>
              <a:rPr lang="en-AU" sz="2400" dirty="0" err="1"/>
              <a:t>i</a:t>
            </a:r>
            <a:r>
              <a:rPr lang="en-AU" sz="2400" dirty="0"/>
              <a:t>) </a:t>
            </a:r>
            <a:r>
              <a:rPr lang="en-AU" sz="2400" b="1" dirty="0"/>
              <a:t>My Personal Mission Statement</a:t>
            </a:r>
            <a:endParaRPr lang="en-AU" sz="2400" b="1" dirty="0" smtClean="0"/>
          </a:p>
        </p:txBody>
      </p:sp>
      <p:sp>
        <p:nvSpPr>
          <p:cNvPr id="9" name="TextBox 8"/>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
        <p:nvSpPr>
          <p:cNvPr id="10" name="TextBox 9"/>
          <p:cNvSpPr txBox="1"/>
          <p:nvPr/>
        </p:nvSpPr>
        <p:spPr>
          <a:xfrm>
            <a:off x="557561" y="2163337"/>
            <a:ext cx="7917366" cy="3077766"/>
          </a:xfrm>
          <a:prstGeom prst="rect">
            <a:avLst/>
          </a:prstGeom>
          <a:noFill/>
          <a:ln>
            <a:solidFill>
              <a:schemeClr val="bg2"/>
            </a:solidFill>
          </a:ln>
        </p:spPr>
        <p:txBody>
          <a:bodyPr wrap="square" rtlCol="0">
            <a:spAutoFit/>
          </a:bodyPr>
          <a:lstStyle/>
          <a:p>
            <a:r>
              <a:rPr lang="en-AU" b="1" dirty="0" smtClean="0"/>
              <a:t>Goals (continued)</a:t>
            </a:r>
            <a:r>
              <a:rPr lang="en-AU" dirty="0" smtClean="0"/>
              <a:t>: </a:t>
            </a:r>
          </a:p>
          <a:p>
            <a:pPr marL="285750" indent="-285750">
              <a:buFont typeface="Wingdings" panose="05000000000000000000" pitchFamily="2" charset="2"/>
              <a:buChar char="Ø"/>
            </a:pPr>
            <a:r>
              <a:rPr lang="en-AU" altLang="en-US" dirty="0">
                <a:ea typeface="Calibri" panose="020F0502020204030204" pitchFamily="34" charset="0"/>
                <a:cs typeface="Times New Roman" panose="02020603050405020304" pitchFamily="18" charset="0"/>
              </a:rPr>
              <a:t>My goal is to train and equip disciples of Jesus with a passion for gospel ministry and for the Word of God, and the knowledge </a:t>
            </a:r>
            <a:r>
              <a:rPr lang="en-AU" dirty="0"/>
              <a:t>and skills to rightly handle the scriptures, so that they in turn can make disciples and nurture Christians in their care to be involved in gospel ministry in their church and </a:t>
            </a:r>
            <a:r>
              <a:rPr lang="en-AU" dirty="0" smtClean="0"/>
              <a:t>community.</a:t>
            </a:r>
            <a:endParaRPr lang="en-AU" dirty="0"/>
          </a:p>
          <a:p>
            <a:pPr marL="285750" lvl="0" indent="-285750">
              <a:buFont typeface="Wingdings" panose="05000000000000000000" pitchFamily="2" charset="2"/>
              <a:buChar char="Ø"/>
            </a:pPr>
            <a:endParaRPr lang="en-AU" dirty="0" smtClean="0"/>
          </a:p>
          <a:p>
            <a:pPr marL="285750" lvl="0" indent="-285750">
              <a:buFont typeface="Wingdings" panose="05000000000000000000" pitchFamily="2" charset="2"/>
              <a:buChar char="Ø"/>
            </a:pPr>
            <a:endParaRPr lang="en-AU" dirty="0"/>
          </a:p>
          <a:p>
            <a:r>
              <a:rPr lang="en-AU" sz="1600" dirty="0"/>
              <a:t>By “gospel ministry” I mean the good works or service that God has prepared for us to do in Christ Jesus, that are motivated by the love of God, and that include declaring the good news of Jesus Christ.</a:t>
            </a:r>
            <a:r>
              <a:rPr lang="en-AU" dirty="0"/>
              <a:t> </a:t>
            </a:r>
            <a:endParaRPr lang="en-AU" dirty="0" smtClean="0"/>
          </a:p>
        </p:txBody>
      </p:sp>
    </p:spTree>
    <p:extLst>
      <p:ext uri="{BB962C8B-B14F-4D97-AF65-F5344CB8AC3E}">
        <p14:creationId xmlns:p14="http://schemas.microsoft.com/office/powerpoint/2010/main" val="240406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 </a:t>
            </a:r>
            <a:r>
              <a:rPr lang="en-AU" sz="2400" b="1" dirty="0" smtClean="0"/>
              <a:t>The </a:t>
            </a:r>
            <a:r>
              <a:rPr lang="en-AU" sz="2400" b="1" dirty="0" smtClean="0"/>
              <a:t>Mission of your Life</a:t>
            </a:r>
            <a:endParaRPr lang="en-AU" sz="2400" dirty="0" smtClean="0"/>
          </a:p>
        </p:txBody>
      </p:sp>
      <p:sp>
        <p:nvSpPr>
          <p:cNvPr id="12" name="TextBox 11"/>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
        <p:nvSpPr>
          <p:cNvPr id="13" name="TextBox 12"/>
          <p:cNvSpPr txBox="1"/>
          <p:nvPr/>
        </p:nvSpPr>
        <p:spPr>
          <a:xfrm>
            <a:off x="501805" y="2430966"/>
            <a:ext cx="8151541" cy="3046988"/>
          </a:xfrm>
          <a:prstGeom prst="rect">
            <a:avLst/>
          </a:prstGeom>
          <a:noFill/>
          <a:ln>
            <a:solidFill>
              <a:schemeClr val="bg2"/>
            </a:solidFill>
          </a:ln>
        </p:spPr>
        <p:txBody>
          <a:bodyPr wrap="square" rtlCol="0">
            <a:spAutoFit/>
          </a:bodyPr>
          <a:lstStyle/>
          <a:p>
            <a:r>
              <a:rPr lang="en-AU" sz="2400" dirty="0" smtClean="0">
                <a:solidFill>
                  <a:schemeClr val="accent6">
                    <a:lumMod val="75000"/>
                  </a:schemeClr>
                </a:solidFill>
              </a:rPr>
              <a:t>“A</a:t>
            </a:r>
            <a:r>
              <a:rPr lang="en-AU" sz="2400" dirty="0">
                <a:solidFill>
                  <a:schemeClr val="accent6">
                    <a:lumMod val="75000"/>
                  </a:schemeClr>
                </a:solidFill>
              </a:rPr>
              <a:t> </a:t>
            </a:r>
            <a:r>
              <a:rPr lang="en-AU" sz="2400" b="1" dirty="0">
                <a:solidFill>
                  <a:schemeClr val="accent6">
                    <a:lumMod val="75000"/>
                  </a:schemeClr>
                </a:solidFill>
              </a:rPr>
              <a:t>mission statement</a:t>
            </a:r>
            <a:r>
              <a:rPr lang="en-AU" sz="2400" dirty="0">
                <a:solidFill>
                  <a:schemeClr val="accent6">
                    <a:lumMod val="75000"/>
                  </a:schemeClr>
                </a:solidFill>
              </a:rPr>
              <a:t> is a short statement of an organisation’s </a:t>
            </a:r>
            <a:r>
              <a:rPr lang="en-AU" sz="2400" i="1" dirty="0">
                <a:solidFill>
                  <a:schemeClr val="accent6">
                    <a:lumMod val="75000"/>
                  </a:schemeClr>
                </a:solidFill>
              </a:rPr>
              <a:t>purpose</a:t>
            </a:r>
            <a:r>
              <a:rPr lang="en-AU" sz="2400" dirty="0">
                <a:solidFill>
                  <a:schemeClr val="accent6">
                    <a:lumMod val="75000"/>
                  </a:schemeClr>
                </a:solidFill>
              </a:rPr>
              <a:t>, identifying the scope of its operations: what kind of product or service it provides, its primary customers or market, and its geographical region of operation. It may include a short statement of such fundamental matters as the organization's values or philosophies, a business's main competitive advantages, or a desired future state—the "vision</a:t>
            </a:r>
            <a:r>
              <a:rPr lang="en-AU" sz="2400" dirty="0" smtClean="0">
                <a:solidFill>
                  <a:schemeClr val="accent6">
                    <a:lumMod val="75000"/>
                  </a:schemeClr>
                </a:solidFill>
              </a:rPr>
              <a:t>".” (</a:t>
            </a:r>
            <a:r>
              <a:rPr lang="en-AU" sz="2000" dirty="0" smtClean="0">
                <a:solidFill>
                  <a:schemeClr val="accent6">
                    <a:lumMod val="75000"/>
                  </a:schemeClr>
                </a:solidFill>
              </a:rPr>
              <a:t>Wikipedia)</a:t>
            </a:r>
            <a:endParaRPr lang="en-AU" sz="2000" dirty="0" smtClean="0">
              <a:solidFill>
                <a:schemeClr val="accent6">
                  <a:lumMod val="75000"/>
                </a:schemeClr>
              </a:solidFill>
            </a:endParaRP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iii) </a:t>
            </a:r>
            <a:r>
              <a:rPr lang="en-AU" sz="2400" b="1" dirty="0" smtClean="0"/>
              <a:t>Discuss in pairs</a:t>
            </a:r>
            <a:endParaRPr lang="en-AU" sz="2400" dirty="0" smtClean="0"/>
          </a:p>
        </p:txBody>
      </p:sp>
      <p:sp>
        <p:nvSpPr>
          <p:cNvPr id="2" name="TextBox 1"/>
          <p:cNvSpPr txBox="1"/>
          <p:nvPr/>
        </p:nvSpPr>
        <p:spPr>
          <a:xfrm>
            <a:off x="576942" y="3007892"/>
            <a:ext cx="8044544" cy="1200329"/>
          </a:xfrm>
          <a:prstGeom prst="rect">
            <a:avLst/>
          </a:prstGeom>
          <a:noFill/>
          <a:ln>
            <a:solidFill>
              <a:schemeClr val="bg2"/>
            </a:solidFill>
          </a:ln>
        </p:spPr>
        <p:txBody>
          <a:bodyPr wrap="square" rtlCol="0">
            <a:spAutoFit/>
          </a:bodyPr>
          <a:lstStyle/>
          <a:p>
            <a:r>
              <a:rPr lang="en-AU" sz="2400" dirty="0">
                <a:solidFill>
                  <a:schemeClr val="bg2">
                    <a:lumMod val="50000"/>
                  </a:schemeClr>
                </a:solidFill>
              </a:rPr>
              <a:t>Q. Briefly share (honestly) your personal mission. What goals are you striving to achieve in your life? What narrative is informing and driving those goals?</a:t>
            </a:r>
          </a:p>
        </p:txBody>
      </p:sp>
    </p:spTree>
    <p:extLst>
      <p:ext uri="{BB962C8B-B14F-4D97-AF65-F5344CB8AC3E}">
        <p14:creationId xmlns:p14="http://schemas.microsoft.com/office/powerpoint/2010/main" val="21185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smtClean="0"/>
              <a:t>The </a:t>
            </a:r>
            <a:r>
              <a:rPr lang="en-AU" sz="2400" b="1" dirty="0" smtClean="0"/>
              <a:t>Mission of God</a:t>
            </a:r>
            <a:endParaRPr lang="en-AU" sz="2400" dirty="0" smtClean="0"/>
          </a:p>
        </p:txBody>
      </p:sp>
      <p:sp>
        <p:nvSpPr>
          <p:cNvPr id="2" name="TextBox 1"/>
          <p:cNvSpPr txBox="1"/>
          <p:nvPr/>
        </p:nvSpPr>
        <p:spPr>
          <a:xfrm>
            <a:off x="609599" y="2528922"/>
            <a:ext cx="8044544" cy="1938992"/>
          </a:xfrm>
          <a:prstGeom prst="rect">
            <a:avLst/>
          </a:prstGeom>
          <a:noFill/>
          <a:ln>
            <a:solidFill>
              <a:schemeClr val="bg2"/>
            </a:solidFill>
          </a:ln>
        </p:spPr>
        <p:txBody>
          <a:bodyPr wrap="square" rtlCol="0">
            <a:spAutoFit/>
          </a:bodyPr>
          <a:lstStyle/>
          <a:p>
            <a:pPr>
              <a:tabLst>
                <a:tab pos="5737225" algn="l"/>
              </a:tabLst>
            </a:pPr>
            <a:r>
              <a:rPr lang="en-AU" sz="2400" dirty="0">
                <a:solidFill>
                  <a:schemeClr val="accent1">
                    <a:lumMod val="75000"/>
                  </a:schemeClr>
                </a:solidFill>
              </a:rPr>
              <a:t>“</a:t>
            </a:r>
            <a:r>
              <a:rPr lang="en-AU" sz="2400" baseline="30000" dirty="0">
                <a:solidFill>
                  <a:schemeClr val="accent1">
                    <a:lumMod val="75000"/>
                  </a:schemeClr>
                </a:solidFill>
              </a:rPr>
              <a:t>20</a:t>
            </a:r>
            <a:r>
              <a:rPr lang="en-AU" sz="2400" dirty="0">
                <a:solidFill>
                  <a:schemeClr val="accent1">
                    <a:lumMod val="75000"/>
                  </a:schemeClr>
                </a:solidFill>
              </a:rPr>
              <a:t> thus I make it my ambition to preach the gospel, not where Christ has already been named, lest I build on someone else's foundation, </a:t>
            </a:r>
            <a:r>
              <a:rPr lang="en-AU" sz="2400" baseline="30000" dirty="0">
                <a:solidFill>
                  <a:schemeClr val="accent1">
                    <a:lumMod val="75000"/>
                  </a:schemeClr>
                </a:solidFill>
              </a:rPr>
              <a:t>21</a:t>
            </a:r>
            <a:r>
              <a:rPr lang="en-AU" sz="2400" dirty="0">
                <a:solidFill>
                  <a:schemeClr val="accent1">
                    <a:lumMod val="75000"/>
                  </a:schemeClr>
                </a:solidFill>
              </a:rPr>
              <a:t> but as it is written,  "Those who have never been told of him will see, and those who have never heard will understand."” </a:t>
            </a:r>
            <a:r>
              <a:rPr lang="en-AU" sz="2000" dirty="0">
                <a:solidFill>
                  <a:schemeClr val="accent1">
                    <a:lumMod val="75000"/>
                  </a:schemeClr>
                </a:solidFill>
              </a:rPr>
              <a:t>(Romans </a:t>
            </a:r>
            <a:r>
              <a:rPr lang="en-AU" sz="2000" dirty="0" smtClean="0">
                <a:solidFill>
                  <a:schemeClr val="accent1">
                    <a:lumMod val="75000"/>
                  </a:schemeClr>
                </a:solidFill>
              </a:rPr>
              <a:t>15:20-21)</a:t>
            </a:r>
            <a:endParaRPr lang="en-AU" sz="2000" dirty="0" smtClean="0">
              <a:solidFill>
                <a:schemeClr val="accent1">
                  <a:lumMod val="75000"/>
                </a:schemeClr>
              </a:solidFill>
            </a:endParaRPr>
          </a:p>
        </p:txBody>
      </p:sp>
      <p:sp>
        <p:nvSpPr>
          <p:cNvPr id="8" name="TextBox 7"/>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Tree>
    <p:extLst>
      <p:ext uri="{BB962C8B-B14F-4D97-AF65-F5344CB8AC3E}">
        <p14:creationId xmlns:p14="http://schemas.microsoft.com/office/powerpoint/2010/main" val="984954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smtClean="0"/>
              <a:t>The </a:t>
            </a:r>
            <a:r>
              <a:rPr lang="en-AU" sz="2400" b="1" dirty="0" smtClean="0"/>
              <a:t>Mission of God</a:t>
            </a:r>
            <a:endParaRPr lang="en-AU" sz="2400" dirty="0" smtClean="0"/>
          </a:p>
        </p:txBody>
      </p:sp>
      <p:sp>
        <p:nvSpPr>
          <p:cNvPr id="2" name="TextBox 1"/>
          <p:cNvSpPr txBox="1"/>
          <p:nvPr/>
        </p:nvSpPr>
        <p:spPr>
          <a:xfrm>
            <a:off x="609599" y="2528922"/>
            <a:ext cx="8044544" cy="1569660"/>
          </a:xfrm>
          <a:prstGeom prst="rect">
            <a:avLst/>
          </a:prstGeom>
          <a:noFill/>
          <a:ln>
            <a:solidFill>
              <a:schemeClr val="bg2"/>
            </a:solidFill>
          </a:ln>
        </p:spPr>
        <p:txBody>
          <a:bodyPr wrap="square" rtlCol="0">
            <a:spAutoFit/>
          </a:bodyPr>
          <a:lstStyle/>
          <a:p>
            <a:pPr>
              <a:tabLst>
                <a:tab pos="5737225" algn="l"/>
              </a:tabLst>
            </a:pPr>
            <a:r>
              <a:rPr lang="en-AU" sz="2400" dirty="0">
                <a:solidFill>
                  <a:schemeClr val="accent1">
                    <a:lumMod val="75000"/>
                  </a:schemeClr>
                </a:solidFill>
              </a:rPr>
              <a:t>“</a:t>
            </a:r>
            <a:r>
              <a:rPr lang="en-AU" sz="2400" baseline="30000" dirty="0">
                <a:solidFill>
                  <a:schemeClr val="accent1">
                    <a:lumMod val="75000"/>
                  </a:schemeClr>
                </a:solidFill>
              </a:rPr>
              <a:t>16</a:t>
            </a:r>
            <a:r>
              <a:rPr lang="en-AU" sz="2400" dirty="0">
                <a:solidFill>
                  <a:schemeClr val="accent1">
                    <a:lumMod val="75000"/>
                  </a:schemeClr>
                </a:solidFill>
              </a:rPr>
              <a:t> to be a minister of Christ Jesus to the Gentiles. He gave me the priestly duty of proclaiming the gospel of God, so that the Gentiles might become an offering acceptable to God, sanctified by the Holy Spirit.” </a:t>
            </a:r>
            <a:r>
              <a:rPr lang="en-AU" sz="2000" dirty="0">
                <a:solidFill>
                  <a:schemeClr val="accent1">
                    <a:lumMod val="75000"/>
                  </a:schemeClr>
                </a:solidFill>
              </a:rPr>
              <a:t>(Romans 15:16</a:t>
            </a:r>
            <a:r>
              <a:rPr lang="en-AU" sz="2000" dirty="0" smtClean="0">
                <a:solidFill>
                  <a:schemeClr val="accent1">
                    <a:lumMod val="75000"/>
                  </a:schemeClr>
                </a:solidFill>
              </a:rPr>
              <a:t>)</a:t>
            </a:r>
            <a:endParaRPr lang="en-AU" sz="2000" dirty="0" smtClean="0">
              <a:solidFill>
                <a:schemeClr val="accent1">
                  <a:lumMod val="75000"/>
                </a:schemeClr>
              </a:solidFill>
            </a:endParaRPr>
          </a:p>
        </p:txBody>
      </p:sp>
      <p:sp>
        <p:nvSpPr>
          <p:cNvPr id="8" name="TextBox 7"/>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Tree>
    <p:extLst>
      <p:ext uri="{BB962C8B-B14F-4D97-AF65-F5344CB8AC3E}">
        <p14:creationId xmlns:p14="http://schemas.microsoft.com/office/powerpoint/2010/main" val="3304601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smtClean="0"/>
              <a:t>The </a:t>
            </a:r>
            <a:r>
              <a:rPr lang="en-AU" sz="2400" b="1" dirty="0" smtClean="0"/>
              <a:t>Mission of God</a:t>
            </a:r>
            <a:endParaRPr lang="en-AU" sz="2400" dirty="0" smtClean="0"/>
          </a:p>
        </p:txBody>
      </p:sp>
      <p:sp>
        <p:nvSpPr>
          <p:cNvPr id="2" name="TextBox 1"/>
          <p:cNvSpPr txBox="1"/>
          <p:nvPr/>
        </p:nvSpPr>
        <p:spPr>
          <a:xfrm>
            <a:off x="609599" y="2528922"/>
            <a:ext cx="8044544" cy="3785652"/>
          </a:xfrm>
          <a:prstGeom prst="rect">
            <a:avLst/>
          </a:prstGeom>
          <a:noFill/>
          <a:ln>
            <a:solidFill>
              <a:schemeClr val="bg2"/>
            </a:solidFill>
          </a:ln>
        </p:spPr>
        <p:txBody>
          <a:bodyPr wrap="square" rtlCol="0">
            <a:spAutoFit/>
          </a:bodyPr>
          <a:lstStyle/>
          <a:p>
            <a:pPr>
              <a:tabLst>
                <a:tab pos="5737225" algn="l"/>
              </a:tabLst>
            </a:pPr>
            <a:r>
              <a:rPr lang="en-AU" sz="2400" dirty="0">
                <a:solidFill>
                  <a:schemeClr val="accent1">
                    <a:lumMod val="75000"/>
                  </a:schemeClr>
                </a:solidFill>
              </a:rPr>
              <a:t>“</a:t>
            </a:r>
            <a:r>
              <a:rPr lang="en-AU" sz="2400" baseline="30000" dirty="0">
                <a:solidFill>
                  <a:schemeClr val="accent1">
                    <a:lumMod val="75000"/>
                  </a:schemeClr>
                </a:solidFill>
              </a:rPr>
              <a:t>6</a:t>
            </a:r>
            <a:r>
              <a:rPr lang="en-AU" sz="2400" dirty="0">
                <a:solidFill>
                  <a:schemeClr val="accent1">
                    <a:lumMod val="75000"/>
                  </a:schemeClr>
                </a:solidFill>
              </a:rPr>
              <a:t> that together you may with one voice glorify the God and Father of our Lord Jesus Christ. </a:t>
            </a:r>
            <a:r>
              <a:rPr lang="en-AU" sz="2400" baseline="30000" dirty="0">
                <a:solidFill>
                  <a:schemeClr val="accent1">
                    <a:lumMod val="75000"/>
                  </a:schemeClr>
                </a:solidFill>
              </a:rPr>
              <a:t>7</a:t>
            </a:r>
            <a:r>
              <a:rPr lang="en-AU" sz="2400" dirty="0">
                <a:solidFill>
                  <a:schemeClr val="accent1">
                    <a:lumMod val="75000"/>
                  </a:schemeClr>
                </a:solidFill>
              </a:rPr>
              <a:t> Therefore welcome one another as Christ has welcomed you, for the glory of God. </a:t>
            </a:r>
            <a:r>
              <a:rPr lang="en-AU" sz="2400" baseline="30000" dirty="0">
                <a:solidFill>
                  <a:schemeClr val="accent1">
                    <a:lumMod val="75000"/>
                  </a:schemeClr>
                </a:solidFill>
              </a:rPr>
              <a:t>8</a:t>
            </a:r>
            <a:r>
              <a:rPr lang="en-AU" sz="2400" dirty="0">
                <a:solidFill>
                  <a:schemeClr val="accent1">
                    <a:lumMod val="75000"/>
                  </a:schemeClr>
                </a:solidFill>
              </a:rPr>
              <a:t> For I tell you that Christ became a servant to the circumcised to show God's truthfulness, in order to confirm the promises given to the patriarchs, </a:t>
            </a:r>
            <a:r>
              <a:rPr lang="en-AU" sz="2400" baseline="30000" dirty="0">
                <a:solidFill>
                  <a:schemeClr val="accent1">
                    <a:lumMod val="75000"/>
                  </a:schemeClr>
                </a:solidFill>
              </a:rPr>
              <a:t>9</a:t>
            </a:r>
            <a:r>
              <a:rPr lang="en-AU" sz="2400" dirty="0">
                <a:solidFill>
                  <a:schemeClr val="accent1">
                    <a:lumMod val="75000"/>
                  </a:schemeClr>
                </a:solidFill>
              </a:rPr>
              <a:t> and in order that the Gentiles might glorify God for his mercy. As it is written,  "Therefore I will praise you among the Gentiles, and sing to your name." </a:t>
            </a:r>
            <a:r>
              <a:rPr lang="en-AU" sz="2400" baseline="30000" dirty="0">
                <a:solidFill>
                  <a:schemeClr val="accent1">
                    <a:lumMod val="75000"/>
                  </a:schemeClr>
                </a:solidFill>
              </a:rPr>
              <a:t>10</a:t>
            </a:r>
            <a:r>
              <a:rPr lang="en-AU" sz="2400" dirty="0">
                <a:solidFill>
                  <a:schemeClr val="accent1">
                    <a:lumMod val="75000"/>
                  </a:schemeClr>
                </a:solidFill>
              </a:rPr>
              <a:t> And again it is said, "Rejoice, O Gentiles, with his people."” </a:t>
            </a:r>
            <a:r>
              <a:rPr lang="en-AU" sz="2000" dirty="0">
                <a:solidFill>
                  <a:schemeClr val="accent1">
                    <a:lumMod val="75000"/>
                  </a:schemeClr>
                </a:solidFill>
              </a:rPr>
              <a:t>(Romans 15:6-10)</a:t>
            </a:r>
            <a:endParaRPr lang="en-AU" sz="2000" dirty="0" smtClean="0">
              <a:solidFill>
                <a:schemeClr val="accent1">
                  <a:lumMod val="75000"/>
                </a:schemeClr>
              </a:solidFill>
            </a:endParaRPr>
          </a:p>
        </p:txBody>
      </p:sp>
      <p:sp>
        <p:nvSpPr>
          <p:cNvPr id="8" name="TextBox 7"/>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What Mission?</a:t>
            </a:r>
            <a:endParaRPr lang="en-AU" sz="2400" dirty="0" smtClean="0">
              <a:solidFill>
                <a:schemeClr val="accent2">
                  <a:lumMod val="75000"/>
                </a:schemeClr>
              </a:solidFill>
            </a:endParaRPr>
          </a:p>
        </p:txBody>
      </p:sp>
    </p:spTree>
    <p:extLst>
      <p:ext uri="{BB962C8B-B14F-4D97-AF65-F5344CB8AC3E}">
        <p14:creationId xmlns:p14="http://schemas.microsoft.com/office/powerpoint/2010/main" val="290484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5042</TotalTime>
  <Words>1190</Words>
  <Application>Microsoft Office PowerPoint</Application>
  <PresentationFormat>On-screen Show (4:3)</PresentationFormat>
  <Paragraphs>74</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Century Gothic</vt:lpstr>
      <vt:lpstr>Palatino Linotype</vt:lpstr>
      <vt:lpstr>Tahoma</vt:lpstr>
      <vt:lpstr>Times New Roman</vt:lpstr>
      <vt:lpstr>Wingdings</vt:lpstr>
      <vt:lpstr>Wingdings 2</vt:lpstr>
      <vt:lpstr>Presentation on brainstorming</vt:lpstr>
      <vt:lpstr>What 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Rolf Van Wollingen</dc:creator>
  <cp:lastModifiedBy>Rolf Van Wollingen</cp:lastModifiedBy>
  <cp:revision>41</cp:revision>
  <dcterms:created xsi:type="dcterms:W3CDTF">2018-03-08T07:45:33Z</dcterms:created>
  <dcterms:modified xsi:type="dcterms:W3CDTF">2018-03-17T21:05:47Z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