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72" r:id="rId2"/>
    <p:sldId id="273" r:id="rId3"/>
    <p:sldId id="281" r:id="rId4"/>
    <p:sldId id="282" r:id="rId5"/>
    <p:sldId id="283" r:id="rId6"/>
    <p:sldId id="285" r:id="rId7"/>
    <p:sldId id="280" r:id="rId8"/>
    <p:sldId id="284" r:id="rId9"/>
    <p:sldId id="286" r:id="rId10"/>
    <p:sldId id="287" r:id="rId11"/>
    <p:sldId id="28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4660"/>
  </p:normalViewPr>
  <p:slideViewPr>
    <p:cSldViewPr snapToGrid="0">
      <p:cViewPr varScale="1">
        <p:scale>
          <a:sx n="88" d="100"/>
          <a:sy n="88" d="100"/>
        </p:scale>
        <p:origin x="702"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3/17/2018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9144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800"/>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1A1D30-C0A0-4124-A783-34D9F15FA0FE}" type="datetime1">
              <a:rPr lang="en-US" smtClean="0"/>
              <a:t>3/17/2018</a:t>
            </a:fld>
            <a:endParaRPr lang="en-US"/>
          </a:p>
        </p:txBody>
      </p:sp>
      <p:sp>
        <p:nvSpPr>
          <p:cNvPr id="19" name="Footer Placeholder 18"/>
          <p:cNvSpPr>
            <a:spLocks noGrp="1"/>
          </p:cNvSpPr>
          <p:nvPr>
            <p:ph type="ftr" sz="quarter" idx="11"/>
          </p:nvPr>
        </p:nvSpPr>
        <p:spPr/>
        <p:txBody>
          <a:bodyPr/>
          <a:lstStyle/>
          <a:p>
            <a:r>
              <a:rPr lang="en-US" dirty="0" smtClean="0"/>
              <a:t>Add a footer</a:t>
            </a:r>
            <a:endParaRPr lang="en-US" dirty="0"/>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3/17/2018</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3/17/2018</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3/17/2018</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3/17/2018</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3/17/2018</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3/17/2018</a:t>
            </a:fld>
            <a:endParaRPr lang="en-US"/>
          </a:p>
        </p:txBody>
      </p:sp>
      <p:sp>
        <p:nvSpPr>
          <p:cNvPr id="8" name="Footer Placeholder 7"/>
          <p:cNvSpPr>
            <a:spLocks noGrp="1"/>
          </p:cNvSpPr>
          <p:nvPr>
            <p:ph type="ftr" sz="quarter" idx="11"/>
          </p:nvPr>
        </p:nvSpPr>
        <p:spPr/>
        <p:txBody>
          <a:bodyPr/>
          <a:lstStyle/>
          <a:p>
            <a:r>
              <a:rPr lang="en-US" dirty="0" smtClean="0"/>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5660E0-FA77-4473-A859-74127B089143}" type="datetime1">
              <a:rPr lang="en-US" smtClean="0"/>
              <a:t>3/17/2018</a:t>
            </a:fld>
            <a:endParaRPr lang="en-US"/>
          </a:p>
        </p:txBody>
      </p:sp>
      <p:sp>
        <p:nvSpPr>
          <p:cNvPr id="4" name="Footer Placeholder 3"/>
          <p:cNvSpPr>
            <a:spLocks noGrp="1"/>
          </p:cNvSpPr>
          <p:nvPr>
            <p:ph type="ftr" sz="quarter" idx="11"/>
          </p:nvPr>
        </p:nvSpPr>
        <p:spPr/>
        <p:txBody>
          <a:bodyPr/>
          <a:lstStyle/>
          <a:p>
            <a:r>
              <a:rPr lang="en-US" dirty="0" smtClean="0"/>
              <a:t>Add a footer</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3/17/2018</a:t>
            </a:fld>
            <a:endParaRPr lang="en-US"/>
          </a:p>
        </p:txBody>
      </p:sp>
      <p:sp>
        <p:nvSpPr>
          <p:cNvPr id="3" name="Footer Placeholder 2"/>
          <p:cNvSpPr>
            <a:spLocks noGrp="1"/>
          </p:cNvSpPr>
          <p:nvPr>
            <p:ph type="ftr" sz="quarter" idx="11"/>
          </p:nvPr>
        </p:nvSpPr>
        <p:spPr/>
        <p:txBody>
          <a:bodyPr/>
          <a:lstStyle/>
          <a:p>
            <a:r>
              <a:rPr lang="en-US" dirty="0" smtClean="0"/>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3/17/2018</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609600" y="1176998"/>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3" name="Picture Placeholder 2" descr="An empty placeholder to add an image. Click on the placeholder and select the image that you wish to add"/>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3/17/2018</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a:xfrm>
            <a:off x="8077200" y="6356352"/>
            <a:ext cx="6096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1771" y="-7144"/>
            <a:ext cx="9180548"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smtClean="0"/>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3/17/2018</a:t>
            </a:fld>
            <a:endParaRPr lang="en-US" dirty="0"/>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smtClean="0"/>
              <a:t>Add a footer</a:t>
            </a:r>
            <a:endParaRPr lang="en-US" dirty="0"/>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Whose Identity?</a:t>
            </a:r>
            <a:endParaRPr lang="en-US" dirty="0"/>
          </a:p>
        </p:txBody>
      </p:sp>
      <p:sp>
        <p:nvSpPr>
          <p:cNvPr id="5" name="Subtitle 4"/>
          <p:cNvSpPr>
            <a:spLocks noGrp="1"/>
          </p:cNvSpPr>
          <p:nvPr>
            <p:ph type="subTitle" idx="1"/>
          </p:nvPr>
        </p:nvSpPr>
        <p:spPr/>
        <p:txBody>
          <a:bodyPr/>
          <a:lstStyle/>
          <a:p>
            <a:r>
              <a:rPr lang="en-US" dirty="0" smtClean="0"/>
              <a:t>Rolf Van Wollingen</a:t>
            </a:r>
            <a:endParaRPr lang="en-US" dirty="0"/>
          </a:p>
          <a:p>
            <a:endParaRPr lang="en-US" dirty="0"/>
          </a:p>
        </p:txBody>
      </p:sp>
      <p:sp>
        <p:nvSpPr>
          <p:cNvPr id="6" name="TextBox 5"/>
          <p:cNvSpPr txBox="1"/>
          <p:nvPr/>
        </p:nvSpPr>
        <p:spPr>
          <a:xfrm>
            <a:off x="664033" y="4981136"/>
            <a:ext cx="7851648" cy="523220"/>
          </a:xfrm>
          <a:prstGeom prst="rect">
            <a:avLst/>
          </a:prstGeom>
          <a:noFill/>
          <a:ln>
            <a:solidFill>
              <a:schemeClr val="bg2"/>
            </a:solidFill>
          </a:ln>
        </p:spPr>
        <p:txBody>
          <a:bodyPr wrap="square" rtlCol="0">
            <a:spAutoFit/>
          </a:bodyPr>
          <a:lstStyle/>
          <a:p>
            <a:r>
              <a:rPr lang="en-AU" sz="2800" dirty="0" smtClean="0"/>
              <a:t>Canberra Chinese Christian Church Camp 2018</a:t>
            </a:r>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Whose Identity?</a:t>
            </a:r>
          </a:p>
        </p:txBody>
      </p:sp>
      <p:sp>
        <p:nvSpPr>
          <p:cNvPr id="7" name="TextBox 6"/>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smtClean="0"/>
              <a:t>(</a:t>
            </a:r>
            <a:r>
              <a:rPr lang="en-AU" sz="2400" dirty="0" smtClean="0"/>
              <a:t>vii) </a:t>
            </a:r>
            <a:r>
              <a:rPr lang="en-AU" sz="2400" b="1" dirty="0" smtClean="0"/>
              <a:t>Summing Up</a:t>
            </a:r>
            <a:endParaRPr lang="en-AU" sz="2400" dirty="0" smtClean="0"/>
          </a:p>
        </p:txBody>
      </p:sp>
      <p:sp>
        <p:nvSpPr>
          <p:cNvPr id="2" name="TextBox 1"/>
          <p:cNvSpPr txBox="1"/>
          <p:nvPr/>
        </p:nvSpPr>
        <p:spPr>
          <a:xfrm>
            <a:off x="729343" y="2373086"/>
            <a:ext cx="7391400" cy="4154984"/>
          </a:xfrm>
          <a:prstGeom prst="rect">
            <a:avLst/>
          </a:prstGeom>
          <a:noFill/>
          <a:ln>
            <a:solidFill>
              <a:schemeClr val="bg2"/>
            </a:solidFill>
          </a:ln>
        </p:spPr>
        <p:txBody>
          <a:bodyPr wrap="square" rtlCol="0">
            <a:spAutoFit/>
          </a:bodyPr>
          <a:lstStyle/>
          <a:p>
            <a:r>
              <a:rPr lang="en-AU" sz="2400" dirty="0">
                <a:solidFill>
                  <a:schemeClr val="accent5">
                    <a:lumMod val="75000"/>
                  </a:schemeClr>
                </a:solidFill>
              </a:rPr>
              <a:t>“</a:t>
            </a:r>
            <a:r>
              <a:rPr lang="en-AU" sz="2400" baseline="30000" dirty="0">
                <a:solidFill>
                  <a:schemeClr val="accent5">
                    <a:lumMod val="75000"/>
                  </a:schemeClr>
                </a:solidFill>
              </a:rPr>
              <a:t>26</a:t>
            </a:r>
            <a:r>
              <a:rPr lang="en-AU" sz="2400" dirty="0">
                <a:solidFill>
                  <a:schemeClr val="accent5">
                    <a:lumMod val="75000"/>
                  </a:schemeClr>
                </a:solidFill>
              </a:rPr>
              <a:t> for </a:t>
            </a:r>
            <a:r>
              <a:rPr lang="en-AU" sz="2400" i="1" dirty="0">
                <a:solidFill>
                  <a:schemeClr val="accent5">
                    <a:lumMod val="75000"/>
                  </a:schemeClr>
                </a:solidFill>
              </a:rPr>
              <a:t>in Christ Jesus</a:t>
            </a:r>
            <a:r>
              <a:rPr lang="en-AU" sz="2400" dirty="0">
                <a:solidFill>
                  <a:schemeClr val="accent5">
                    <a:lumMod val="75000"/>
                  </a:schemeClr>
                </a:solidFill>
              </a:rPr>
              <a:t> you are all </a:t>
            </a:r>
            <a:r>
              <a:rPr lang="en-AU" sz="2400" i="1" dirty="0">
                <a:solidFill>
                  <a:schemeClr val="accent5">
                    <a:lumMod val="75000"/>
                  </a:schemeClr>
                </a:solidFill>
              </a:rPr>
              <a:t>sons of God</a:t>
            </a:r>
            <a:r>
              <a:rPr lang="en-AU" sz="2400" dirty="0">
                <a:solidFill>
                  <a:schemeClr val="accent5">
                    <a:lumMod val="75000"/>
                  </a:schemeClr>
                </a:solidFill>
              </a:rPr>
              <a:t>, through faith. </a:t>
            </a:r>
            <a:r>
              <a:rPr lang="en-AU" sz="2400" baseline="30000" dirty="0">
                <a:solidFill>
                  <a:schemeClr val="accent5">
                    <a:lumMod val="75000"/>
                  </a:schemeClr>
                </a:solidFill>
              </a:rPr>
              <a:t>27</a:t>
            </a:r>
            <a:r>
              <a:rPr lang="en-AU" sz="2400" dirty="0">
                <a:solidFill>
                  <a:schemeClr val="accent5">
                    <a:lumMod val="75000"/>
                  </a:schemeClr>
                </a:solidFill>
              </a:rPr>
              <a:t> For as many of you as were baptized into Christ have put on Christ. </a:t>
            </a:r>
            <a:r>
              <a:rPr lang="en-AU" sz="2400" baseline="30000" dirty="0">
                <a:solidFill>
                  <a:schemeClr val="accent5">
                    <a:lumMod val="75000"/>
                  </a:schemeClr>
                </a:solidFill>
              </a:rPr>
              <a:t>28</a:t>
            </a:r>
            <a:r>
              <a:rPr lang="en-AU" sz="2400" dirty="0">
                <a:solidFill>
                  <a:schemeClr val="accent5">
                    <a:lumMod val="75000"/>
                  </a:schemeClr>
                </a:solidFill>
              </a:rPr>
              <a:t> There is neither Jew nor Greek, there is neither slave nor free, there is no male and female, for you are all one in Christ Jesus. </a:t>
            </a:r>
            <a:r>
              <a:rPr lang="en-AU" sz="2400" baseline="30000" dirty="0">
                <a:solidFill>
                  <a:schemeClr val="accent5">
                    <a:lumMod val="75000"/>
                  </a:schemeClr>
                </a:solidFill>
              </a:rPr>
              <a:t>29</a:t>
            </a:r>
            <a:r>
              <a:rPr lang="en-AU" sz="2400" dirty="0">
                <a:solidFill>
                  <a:schemeClr val="accent5">
                    <a:lumMod val="75000"/>
                  </a:schemeClr>
                </a:solidFill>
              </a:rPr>
              <a:t> And if you are Christ's, then you are Abraham's offspring, heirs according to promise. … </a:t>
            </a:r>
            <a:r>
              <a:rPr lang="en-AU" sz="2400" baseline="30000" dirty="0">
                <a:solidFill>
                  <a:schemeClr val="accent5">
                    <a:lumMod val="75000"/>
                  </a:schemeClr>
                </a:solidFill>
              </a:rPr>
              <a:t>6</a:t>
            </a:r>
            <a:r>
              <a:rPr lang="en-AU" sz="2400" dirty="0">
                <a:solidFill>
                  <a:schemeClr val="accent5">
                    <a:lumMod val="75000"/>
                  </a:schemeClr>
                </a:solidFill>
              </a:rPr>
              <a:t> And because you are sons, God has sent the Spirit of his Son into our hearts, crying, "Abba! Father!" </a:t>
            </a:r>
            <a:r>
              <a:rPr lang="en-AU" sz="2400" baseline="30000" dirty="0">
                <a:solidFill>
                  <a:schemeClr val="accent5">
                    <a:lumMod val="75000"/>
                  </a:schemeClr>
                </a:solidFill>
              </a:rPr>
              <a:t>7</a:t>
            </a:r>
            <a:r>
              <a:rPr lang="en-AU" sz="2400" dirty="0">
                <a:solidFill>
                  <a:schemeClr val="accent5">
                    <a:lumMod val="75000"/>
                  </a:schemeClr>
                </a:solidFill>
              </a:rPr>
              <a:t> So you are no longer a slave, but a son, and if a son, then an heir through God.” </a:t>
            </a:r>
            <a:r>
              <a:rPr lang="en-AU" sz="2000" dirty="0">
                <a:solidFill>
                  <a:schemeClr val="accent5">
                    <a:lumMod val="75000"/>
                  </a:schemeClr>
                </a:solidFill>
              </a:rPr>
              <a:t>(Galatians 3:26-29; 4:6-7)</a:t>
            </a:r>
            <a:endParaRPr lang="en-AU" sz="2000" dirty="0" smtClean="0">
              <a:solidFill>
                <a:schemeClr val="accent5">
                  <a:lumMod val="75000"/>
                </a:schemeClr>
              </a:solidFill>
            </a:endParaRPr>
          </a:p>
        </p:txBody>
      </p:sp>
    </p:spTree>
    <p:extLst>
      <p:ext uri="{BB962C8B-B14F-4D97-AF65-F5344CB8AC3E}">
        <p14:creationId xmlns:p14="http://schemas.microsoft.com/office/powerpoint/2010/main" val="709846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Whose Identity?</a:t>
            </a:r>
          </a:p>
        </p:txBody>
      </p:sp>
      <p:sp>
        <p:nvSpPr>
          <p:cNvPr id="7" name="TextBox 6"/>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smtClean="0"/>
              <a:t>(</a:t>
            </a:r>
            <a:r>
              <a:rPr lang="en-AU" sz="2400" dirty="0" smtClean="0"/>
              <a:t>viii) </a:t>
            </a:r>
            <a:r>
              <a:rPr lang="en-AU" sz="2400" b="1" dirty="0" smtClean="0"/>
              <a:t>Personal Reflection</a:t>
            </a:r>
            <a:endParaRPr lang="en-AU" sz="2400" dirty="0" smtClean="0"/>
          </a:p>
        </p:txBody>
      </p:sp>
      <p:sp>
        <p:nvSpPr>
          <p:cNvPr id="2" name="TextBox 1"/>
          <p:cNvSpPr txBox="1"/>
          <p:nvPr/>
        </p:nvSpPr>
        <p:spPr>
          <a:xfrm>
            <a:off x="511629" y="2056686"/>
            <a:ext cx="8371113" cy="4801314"/>
          </a:xfrm>
          <a:prstGeom prst="rect">
            <a:avLst/>
          </a:prstGeom>
          <a:noFill/>
          <a:ln>
            <a:solidFill>
              <a:schemeClr val="bg2"/>
            </a:solidFill>
          </a:ln>
        </p:spPr>
        <p:txBody>
          <a:bodyPr wrap="square" rtlCol="0">
            <a:spAutoFit/>
          </a:bodyPr>
          <a:lstStyle/>
          <a:p>
            <a:pPr marL="342900" lvl="0" indent="-342900">
              <a:buFont typeface="Arial" panose="020B0604020202020204" pitchFamily="34" charset="0"/>
              <a:buChar char="•"/>
            </a:pPr>
            <a:r>
              <a:rPr lang="en-AU" sz="2400" dirty="0" smtClean="0">
                <a:solidFill>
                  <a:schemeClr val="accent4">
                    <a:lumMod val="75000"/>
                  </a:schemeClr>
                </a:solidFill>
              </a:rPr>
              <a:t>Review </a:t>
            </a:r>
            <a:r>
              <a:rPr lang="en-AU" sz="2400" dirty="0">
                <a:solidFill>
                  <a:schemeClr val="accent4">
                    <a:lumMod val="75000"/>
                  </a:schemeClr>
                </a:solidFill>
              </a:rPr>
              <a:t>the list of aspects of our new identity in </a:t>
            </a:r>
            <a:r>
              <a:rPr lang="en-AU" sz="2400" dirty="0" smtClean="0">
                <a:solidFill>
                  <a:schemeClr val="accent4">
                    <a:lumMod val="75000"/>
                  </a:schemeClr>
                </a:solidFill>
              </a:rPr>
              <a:t>Christ. </a:t>
            </a:r>
            <a:r>
              <a:rPr lang="en-AU" sz="2400" dirty="0">
                <a:solidFill>
                  <a:schemeClr val="accent4">
                    <a:lumMod val="75000"/>
                  </a:schemeClr>
                </a:solidFill>
              </a:rPr>
              <a:t>Thank God for adopting you as his child, so that you can know him as your heavenly Father and enjoy all the same privileges as Christ.</a:t>
            </a:r>
          </a:p>
          <a:p>
            <a:pPr marL="342900" lvl="0" indent="-342900">
              <a:buFont typeface="Arial" panose="020B0604020202020204" pitchFamily="34" charset="0"/>
              <a:buChar char="•"/>
            </a:pPr>
            <a:r>
              <a:rPr lang="en-AU" sz="2400" dirty="0">
                <a:solidFill>
                  <a:schemeClr val="accent4">
                    <a:lumMod val="75000"/>
                  </a:schemeClr>
                </a:solidFill>
              </a:rPr>
              <a:t>Ask God to show you by his Spirit those aspects of your identity that have not yet been transformed by your union with Christ</a:t>
            </a:r>
            <a:r>
              <a:rPr lang="en-AU" sz="2400" dirty="0" smtClean="0">
                <a:solidFill>
                  <a:schemeClr val="accent4">
                    <a:lumMod val="75000"/>
                  </a:schemeClr>
                </a:solidFill>
              </a:rPr>
              <a:t>. Which one(s) does he want you to work on now?</a:t>
            </a:r>
            <a:endParaRPr lang="en-AU" sz="2400" dirty="0">
              <a:solidFill>
                <a:schemeClr val="accent4">
                  <a:lumMod val="75000"/>
                </a:schemeClr>
              </a:solidFill>
            </a:endParaRPr>
          </a:p>
          <a:p>
            <a:pPr marL="342900" lvl="0" indent="-342900">
              <a:buFont typeface="Arial" panose="020B0604020202020204" pitchFamily="34" charset="0"/>
              <a:buChar char="•"/>
            </a:pPr>
            <a:r>
              <a:rPr lang="en-AU" sz="2400" dirty="0">
                <a:solidFill>
                  <a:schemeClr val="accent4">
                    <a:lumMod val="75000"/>
                  </a:schemeClr>
                </a:solidFill>
              </a:rPr>
              <a:t>Do you need to confess and repent of unbelief concerning your new identity as an adopted child of God? </a:t>
            </a:r>
            <a:r>
              <a:rPr lang="en-AU" sz="2400" dirty="0" smtClean="0">
                <a:solidFill>
                  <a:schemeClr val="accent4">
                    <a:lumMod val="75000"/>
                  </a:schemeClr>
                </a:solidFill>
              </a:rPr>
              <a:t>How often do </a:t>
            </a:r>
            <a:r>
              <a:rPr lang="en-AU" sz="2400" dirty="0">
                <a:solidFill>
                  <a:schemeClr val="accent4">
                    <a:lumMod val="75000"/>
                  </a:schemeClr>
                </a:solidFill>
              </a:rPr>
              <a:t>you rejoice in the fact that God is now your loving heavenly Father?</a:t>
            </a:r>
          </a:p>
          <a:p>
            <a:endParaRPr lang="en-AU" dirty="0" err="1" smtClean="0">
              <a:solidFill>
                <a:schemeClr val="accent4">
                  <a:lumMod val="75000"/>
                </a:schemeClr>
              </a:solidFill>
            </a:endParaRPr>
          </a:p>
        </p:txBody>
      </p:sp>
    </p:spTree>
    <p:extLst>
      <p:ext uri="{BB962C8B-B14F-4D97-AF65-F5344CB8AC3E}">
        <p14:creationId xmlns:p14="http://schemas.microsoft.com/office/powerpoint/2010/main" val="67109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Whose Identity?</a:t>
            </a:r>
          </a:p>
        </p:txBody>
      </p:sp>
      <p:sp>
        <p:nvSpPr>
          <p:cNvPr id="7" name="TextBox 6"/>
          <p:cNvSpPr txBox="1"/>
          <p:nvPr/>
        </p:nvSpPr>
        <p:spPr>
          <a:xfrm>
            <a:off x="370115" y="1295400"/>
            <a:ext cx="2906485" cy="461665"/>
          </a:xfrm>
          <a:prstGeom prst="rect">
            <a:avLst/>
          </a:prstGeom>
          <a:noFill/>
          <a:ln>
            <a:solidFill>
              <a:schemeClr val="bg2"/>
            </a:solidFill>
          </a:ln>
        </p:spPr>
        <p:txBody>
          <a:bodyPr wrap="square" rtlCol="0">
            <a:spAutoFit/>
          </a:bodyPr>
          <a:lstStyle/>
          <a:p>
            <a:r>
              <a:rPr lang="en-AU" sz="2400" dirty="0"/>
              <a:t>(</a:t>
            </a:r>
            <a:r>
              <a:rPr lang="en-AU" sz="2400" dirty="0" err="1"/>
              <a:t>i</a:t>
            </a:r>
            <a:r>
              <a:rPr lang="en-AU" sz="2400" dirty="0"/>
              <a:t>) </a:t>
            </a:r>
            <a:r>
              <a:rPr lang="en-AU" sz="2400" b="1" dirty="0"/>
              <a:t>Jason’s life story</a:t>
            </a:r>
            <a:endParaRPr lang="en-AU" sz="2400" dirty="0" smtClean="0"/>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Whose Identity?</a:t>
            </a:r>
          </a:p>
        </p:txBody>
      </p:sp>
      <p:sp>
        <p:nvSpPr>
          <p:cNvPr id="7" name="TextBox 6"/>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a:t>(</a:t>
            </a:r>
            <a:r>
              <a:rPr lang="en-AU" sz="2400" dirty="0" smtClean="0"/>
              <a:t>ii) </a:t>
            </a:r>
            <a:r>
              <a:rPr lang="en-AU" sz="2400" b="1" dirty="0" smtClean="0"/>
              <a:t>The Search for Identity</a:t>
            </a:r>
            <a:endParaRPr lang="en-AU" sz="2400" dirty="0" smtClean="0"/>
          </a:p>
        </p:txBody>
      </p:sp>
      <p:sp>
        <p:nvSpPr>
          <p:cNvPr id="2" name="TextBox 1"/>
          <p:cNvSpPr txBox="1"/>
          <p:nvPr/>
        </p:nvSpPr>
        <p:spPr>
          <a:xfrm>
            <a:off x="772886" y="2286000"/>
            <a:ext cx="7500257" cy="2616101"/>
          </a:xfrm>
          <a:prstGeom prst="rect">
            <a:avLst/>
          </a:prstGeom>
          <a:noFill/>
          <a:ln>
            <a:solidFill>
              <a:schemeClr val="bg2"/>
            </a:solidFill>
          </a:ln>
        </p:spPr>
        <p:txBody>
          <a:bodyPr wrap="square" rtlCol="0">
            <a:spAutoFit/>
          </a:bodyPr>
          <a:lstStyle/>
          <a:p>
            <a:pPr>
              <a:tabLst>
                <a:tab pos="1077913" algn="l"/>
              </a:tabLst>
            </a:pPr>
            <a:r>
              <a:rPr lang="en-AU" sz="2400" dirty="0">
                <a:solidFill>
                  <a:schemeClr val="accent6">
                    <a:lumMod val="75000"/>
                  </a:schemeClr>
                </a:solidFill>
              </a:rPr>
              <a:t>“The cultural message is: Don’t try to get affirmation from others. Affirm yourself because you are doing what you want to do. Be who you want to be, and it doesn’t matter what anybody else thinks. That is the heart of modern Western expressive individualism.” </a:t>
            </a:r>
            <a:r>
              <a:rPr lang="en-AU" sz="2400" dirty="0" smtClean="0">
                <a:solidFill>
                  <a:schemeClr val="accent6">
                    <a:lumMod val="75000"/>
                  </a:schemeClr>
                </a:solidFill>
              </a:rPr>
              <a:t>	</a:t>
            </a:r>
            <a:r>
              <a:rPr lang="en-AU" sz="2000" dirty="0" smtClean="0">
                <a:solidFill>
                  <a:schemeClr val="accent6">
                    <a:lumMod val="75000"/>
                  </a:schemeClr>
                </a:solidFill>
              </a:rPr>
              <a:t>(Timothy Keller</a:t>
            </a:r>
            <a:r>
              <a:rPr lang="en-AU" sz="2000" dirty="0">
                <a:solidFill>
                  <a:schemeClr val="accent6">
                    <a:lumMod val="75000"/>
                  </a:schemeClr>
                </a:solidFill>
              </a:rPr>
              <a:t>, </a:t>
            </a:r>
            <a:r>
              <a:rPr lang="en-AU" sz="2000" i="1" dirty="0" smtClean="0">
                <a:solidFill>
                  <a:schemeClr val="accent6">
                    <a:lumMod val="75000"/>
                  </a:schemeClr>
                </a:solidFill>
              </a:rPr>
              <a:t>Making Sense of God</a:t>
            </a:r>
            <a:r>
              <a:rPr lang="en-AU" sz="2000" dirty="0" smtClean="0">
                <a:solidFill>
                  <a:schemeClr val="accent6">
                    <a:lumMod val="75000"/>
                  </a:schemeClr>
                </a:solidFill>
              </a:rPr>
              <a:t>, 119)</a:t>
            </a:r>
            <a:endParaRPr lang="en-AU" sz="2000" dirty="0">
              <a:solidFill>
                <a:schemeClr val="accent6">
                  <a:lumMod val="75000"/>
                </a:schemeClr>
              </a:solidFill>
            </a:endParaRPr>
          </a:p>
          <a:p>
            <a:endParaRPr lang="en-AU" sz="2000" dirty="0" err="1" smtClean="0"/>
          </a:p>
        </p:txBody>
      </p:sp>
    </p:spTree>
    <p:extLst>
      <p:ext uri="{BB962C8B-B14F-4D97-AF65-F5344CB8AC3E}">
        <p14:creationId xmlns:p14="http://schemas.microsoft.com/office/powerpoint/2010/main" val="240406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Whose Identity?</a:t>
            </a:r>
          </a:p>
        </p:txBody>
      </p:sp>
      <p:sp>
        <p:nvSpPr>
          <p:cNvPr id="7" name="TextBox 6"/>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a:t>(</a:t>
            </a:r>
            <a:r>
              <a:rPr lang="en-AU" sz="2400" dirty="0" smtClean="0"/>
              <a:t>ii) </a:t>
            </a:r>
            <a:r>
              <a:rPr lang="en-AU" sz="2400" b="1" dirty="0" smtClean="0"/>
              <a:t>The Search for Identity</a:t>
            </a:r>
            <a:endParaRPr lang="en-AU" sz="2400" dirty="0" smtClean="0"/>
          </a:p>
        </p:txBody>
      </p:sp>
      <p:sp>
        <p:nvSpPr>
          <p:cNvPr id="2" name="TextBox 1"/>
          <p:cNvSpPr txBox="1"/>
          <p:nvPr/>
        </p:nvSpPr>
        <p:spPr>
          <a:xfrm>
            <a:off x="598713" y="1810464"/>
            <a:ext cx="8044544" cy="5047536"/>
          </a:xfrm>
          <a:prstGeom prst="rect">
            <a:avLst/>
          </a:prstGeom>
          <a:noFill/>
          <a:ln>
            <a:solidFill>
              <a:schemeClr val="bg2"/>
            </a:solidFill>
          </a:ln>
        </p:spPr>
        <p:txBody>
          <a:bodyPr wrap="square" rtlCol="0">
            <a:spAutoFit/>
          </a:bodyPr>
          <a:lstStyle/>
          <a:p>
            <a:r>
              <a:rPr lang="en-AU" sz="2300" dirty="0">
                <a:solidFill>
                  <a:schemeClr val="accent6">
                    <a:lumMod val="75000"/>
                  </a:schemeClr>
                </a:solidFill>
              </a:rPr>
              <a:t>“The self-made identity, based on our own performance and achievement in ways that older identities were not, </a:t>
            </a:r>
            <a:r>
              <a:rPr lang="en-AU" sz="2300" dirty="0" smtClean="0">
                <a:solidFill>
                  <a:schemeClr val="accent6">
                    <a:lumMod val="75000"/>
                  </a:schemeClr>
                </a:solidFill>
              </a:rPr>
              <a:t>makes </a:t>
            </a:r>
            <a:r>
              <a:rPr lang="en-AU" sz="2300" dirty="0">
                <a:solidFill>
                  <a:schemeClr val="accent6">
                    <a:lumMod val="75000"/>
                  </a:schemeClr>
                </a:solidFill>
              </a:rPr>
              <a:t>self-worth far more fragile in the face of failure and difficulty. While we claim to have a new freedom from social norms, we now look not to our family for our validation but to our chosen arenas of achievement, where we need the acceptance and applause of others who are already within those circles. This makes us, more than ever, ‘vulnerable to the recognition given or withheld by significant others.’ You have got to be brilliant. You have got to be beautiful. You have got to be hip. You have got to be accomplished. And </a:t>
            </a:r>
            <a:r>
              <a:rPr lang="en-AU" sz="2300" i="1" dirty="0">
                <a:solidFill>
                  <a:schemeClr val="accent6">
                    <a:lumMod val="75000"/>
                  </a:schemeClr>
                </a:solidFill>
              </a:rPr>
              <a:t>they</a:t>
            </a:r>
            <a:r>
              <a:rPr lang="en-AU" sz="2300" dirty="0">
                <a:solidFill>
                  <a:schemeClr val="accent6">
                    <a:lumMod val="75000"/>
                  </a:schemeClr>
                </a:solidFill>
              </a:rPr>
              <a:t> have to think so. It is all up to you, in a way that, in traditional cultures, just wasn’t the case.” </a:t>
            </a:r>
            <a:endParaRPr lang="en-AU" sz="2300" dirty="0" smtClean="0">
              <a:solidFill>
                <a:schemeClr val="accent6">
                  <a:lumMod val="75000"/>
                </a:schemeClr>
              </a:solidFill>
            </a:endParaRPr>
          </a:p>
          <a:p>
            <a:pPr>
              <a:tabLst>
                <a:tab pos="2155825" algn="l"/>
              </a:tabLst>
            </a:pPr>
            <a:r>
              <a:rPr lang="en-AU" sz="2300" dirty="0">
                <a:solidFill>
                  <a:schemeClr val="accent6">
                    <a:lumMod val="75000"/>
                  </a:schemeClr>
                </a:solidFill>
              </a:rPr>
              <a:t>	</a:t>
            </a:r>
            <a:r>
              <a:rPr lang="en-AU" sz="2000" dirty="0" smtClean="0">
                <a:solidFill>
                  <a:schemeClr val="accent6">
                    <a:lumMod val="75000"/>
                  </a:schemeClr>
                </a:solidFill>
              </a:rPr>
              <a:t>(Timothy Keller</a:t>
            </a:r>
            <a:r>
              <a:rPr lang="en-AU" sz="2000" dirty="0">
                <a:solidFill>
                  <a:schemeClr val="accent6">
                    <a:lumMod val="75000"/>
                  </a:schemeClr>
                </a:solidFill>
              </a:rPr>
              <a:t>, </a:t>
            </a:r>
            <a:r>
              <a:rPr lang="en-AU" sz="2000" i="1" dirty="0" smtClean="0">
                <a:solidFill>
                  <a:schemeClr val="accent6">
                    <a:lumMod val="75000"/>
                  </a:schemeClr>
                </a:solidFill>
              </a:rPr>
              <a:t>Making Sense of God</a:t>
            </a:r>
            <a:r>
              <a:rPr lang="en-AU" sz="2000" dirty="0" smtClean="0">
                <a:solidFill>
                  <a:schemeClr val="accent6">
                    <a:lumMod val="75000"/>
                  </a:schemeClr>
                </a:solidFill>
              </a:rPr>
              <a:t>, 129)</a:t>
            </a:r>
            <a:endParaRPr lang="en-AU" sz="2000" dirty="0" smtClean="0"/>
          </a:p>
        </p:txBody>
      </p:sp>
    </p:spTree>
    <p:extLst>
      <p:ext uri="{BB962C8B-B14F-4D97-AF65-F5344CB8AC3E}">
        <p14:creationId xmlns:p14="http://schemas.microsoft.com/office/powerpoint/2010/main" val="984954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Whose Identity?</a:t>
            </a:r>
          </a:p>
        </p:txBody>
      </p:sp>
      <p:sp>
        <p:nvSpPr>
          <p:cNvPr id="7" name="TextBox 6"/>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a:t>(</a:t>
            </a:r>
            <a:r>
              <a:rPr lang="en-AU" sz="2400" dirty="0" smtClean="0"/>
              <a:t>iii) </a:t>
            </a:r>
            <a:r>
              <a:rPr lang="en-AU" sz="2400" b="1" dirty="0" smtClean="0"/>
              <a:t>Discuss in pairs</a:t>
            </a:r>
            <a:endParaRPr lang="en-AU" sz="2400" dirty="0" smtClean="0"/>
          </a:p>
        </p:txBody>
      </p:sp>
      <p:sp>
        <p:nvSpPr>
          <p:cNvPr id="2" name="TextBox 1"/>
          <p:cNvSpPr txBox="1"/>
          <p:nvPr/>
        </p:nvSpPr>
        <p:spPr>
          <a:xfrm>
            <a:off x="576942" y="3007892"/>
            <a:ext cx="8044544" cy="1200329"/>
          </a:xfrm>
          <a:prstGeom prst="rect">
            <a:avLst/>
          </a:prstGeom>
          <a:noFill/>
          <a:ln>
            <a:solidFill>
              <a:schemeClr val="bg2"/>
            </a:solidFill>
          </a:ln>
        </p:spPr>
        <p:txBody>
          <a:bodyPr wrap="square" rtlCol="0">
            <a:spAutoFit/>
          </a:bodyPr>
          <a:lstStyle/>
          <a:p>
            <a:r>
              <a:rPr lang="en-AU" sz="2400" dirty="0" smtClean="0">
                <a:solidFill>
                  <a:schemeClr val="bg2">
                    <a:lumMod val="50000"/>
                  </a:schemeClr>
                </a:solidFill>
              </a:rPr>
              <a:t>Q. </a:t>
            </a:r>
            <a:r>
              <a:rPr lang="en-AU" sz="2400" dirty="0">
                <a:solidFill>
                  <a:schemeClr val="bg2">
                    <a:lumMod val="50000"/>
                  </a:schemeClr>
                </a:solidFill>
              </a:rPr>
              <a:t>How have you experienced the tension between your Chinese cultural background and the wider Australian culture, in terms of working out your identity?</a:t>
            </a:r>
            <a:endParaRPr lang="en-AU" sz="2000" dirty="0" smtClean="0">
              <a:solidFill>
                <a:schemeClr val="bg2">
                  <a:lumMod val="50000"/>
                </a:schemeClr>
              </a:solidFill>
            </a:endParaRPr>
          </a:p>
        </p:txBody>
      </p:sp>
    </p:spTree>
    <p:extLst>
      <p:ext uri="{BB962C8B-B14F-4D97-AF65-F5344CB8AC3E}">
        <p14:creationId xmlns:p14="http://schemas.microsoft.com/office/powerpoint/2010/main" val="211858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Whose Identity?</a:t>
            </a:r>
          </a:p>
        </p:txBody>
      </p:sp>
      <p:sp>
        <p:nvSpPr>
          <p:cNvPr id="5" name="TextBox 4"/>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a:t>(</a:t>
            </a:r>
            <a:r>
              <a:rPr lang="en-AU" sz="2400" dirty="0" smtClean="0"/>
              <a:t>iv) </a:t>
            </a:r>
            <a:r>
              <a:rPr lang="en-AU" sz="2400" b="1" dirty="0" smtClean="0"/>
              <a:t>Our Identity in Christ</a:t>
            </a:r>
            <a:endParaRPr lang="en-AU" sz="2400" dirty="0" smtClean="0"/>
          </a:p>
        </p:txBody>
      </p:sp>
    </p:spTree>
    <p:extLst>
      <p:ext uri="{BB962C8B-B14F-4D97-AF65-F5344CB8AC3E}">
        <p14:creationId xmlns:p14="http://schemas.microsoft.com/office/powerpoint/2010/main" val="209437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
          <p:cNvGrpSpPr>
            <a:grpSpLocks/>
          </p:cNvGrpSpPr>
          <p:nvPr/>
        </p:nvGrpSpPr>
        <p:grpSpPr bwMode="auto">
          <a:xfrm>
            <a:off x="5829300" y="4437063"/>
            <a:ext cx="865188" cy="865187"/>
            <a:chOff x="2653" y="2069"/>
            <a:chExt cx="545" cy="545"/>
          </a:xfrm>
        </p:grpSpPr>
        <p:sp>
          <p:nvSpPr>
            <p:cNvPr id="8239" name="Oval 3"/>
            <p:cNvSpPr>
              <a:spLocks noChangeArrowheads="1"/>
            </p:cNvSpPr>
            <p:nvPr/>
          </p:nvSpPr>
          <p:spPr bwMode="auto">
            <a:xfrm>
              <a:off x="2653" y="2069"/>
              <a:ext cx="545" cy="545"/>
            </a:xfrm>
            <a:prstGeom prst="ellipse">
              <a:avLst/>
            </a:prstGeom>
            <a:solidFill>
              <a:srgbClr val="FFFF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40" name="Text Box 4"/>
            <p:cNvSpPr txBox="1">
              <a:spLocks noChangeArrowheads="1"/>
            </p:cNvSpPr>
            <p:nvPr/>
          </p:nvSpPr>
          <p:spPr bwMode="auto">
            <a:xfrm>
              <a:off x="2723" y="2139"/>
              <a:ext cx="40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lnSpc>
                  <a:spcPct val="70000"/>
                </a:lnSpc>
              </a:pPr>
              <a:r>
                <a:rPr lang="en-AU" altLang="en-US" dirty="0">
                  <a:solidFill>
                    <a:srgbClr val="000000"/>
                  </a:solidFill>
                  <a:latin typeface="Arial" panose="020B0604020202020204" pitchFamily="34" charset="0"/>
                </a:rPr>
                <a:t>We are here</a:t>
              </a:r>
            </a:p>
          </p:txBody>
        </p:sp>
      </p:grpSp>
      <p:sp>
        <p:nvSpPr>
          <p:cNvPr id="8195" name="Text Box 5"/>
          <p:cNvSpPr txBox="1">
            <a:spLocks noChangeArrowheads="1"/>
          </p:cNvSpPr>
          <p:nvPr/>
        </p:nvSpPr>
        <p:spPr bwMode="auto">
          <a:xfrm>
            <a:off x="2195513" y="2420938"/>
            <a:ext cx="4248150" cy="469900"/>
          </a:xfrm>
          <a:prstGeom prst="rect">
            <a:avLst/>
          </a:prstGeom>
          <a:solidFill>
            <a:schemeClr val="bg1"/>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sz="2400" dirty="0">
                <a:solidFill>
                  <a:schemeClr val="bg2">
                    <a:lumMod val="50000"/>
                  </a:schemeClr>
                </a:solidFill>
                <a:latin typeface="Tahoma" panose="020B0604030504040204" pitchFamily="34" charset="0"/>
              </a:rPr>
              <a:t>God’s Great Plan of Salvation:</a:t>
            </a:r>
          </a:p>
        </p:txBody>
      </p:sp>
      <p:sp>
        <p:nvSpPr>
          <p:cNvPr id="8196" name="Line 6"/>
          <p:cNvSpPr>
            <a:spLocks noChangeShapeType="1"/>
          </p:cNvSpPr>
          <p:nvPr/>
        </p:nvSpPr>
        <p:spPr bwMode="auto">
          <a:xfrm>
            <a:off x="6281738" y="5445125"/>
            <a:ext cx="0" cy="142875"/>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197" name="Line 7"/>
          <p:cNvSpPr>
            <a:spLocks noChangeShapeType="1"/>
          </p:cNvSpPr>
          <p:nvPr/>
        </p:nvSpPr>
        <p:spPr bwMode="auto">
          <a:xfrm>
            <a:off x="1908175" y="5446713"/>
            <a:ext cx="0" cy="142875"/>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198" name="Line 8"/>
          <p:cNvSpPr>
            <a:spLocks noChangeShapeType="1"/>
          </p:cNvSpPr>
          <p:nvPr/>
        </p:nvSpPr>
        <p:spPr bwMode="auto">
          <a:xfrm>
            <a:off x="1116013" y="5446713"/>
            <a:ext cx="0" cy="142875"/>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199" name="Line 11"/>
          <p:cNvSpPr>
            <a:spLocks noChangeShapeType="1"/>
          </p:cNvSpPr>
          <p:nvPr/>
        </p:nvSpPr>
        <p:spPr bwMode="auto">
          <a:xfrm>
            <a:off x="7223125" y="4187825"/>
            <a:ext cx="571500" cy="504825"/>
          </a:xfrm>
          <a:prstGeom prst="line">
            <a:avLst/>
          </a:prstGeom>
          <a:noFill/>
          <a:ln w="508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200" name="Line 12"/>
          <p:cNvSpPr>
            <a:spLocks noChangeShapeType="1"/>
          </p:cNvSpPr>
          <p:nvPr/>
        </p:nvSpPr>
        <p:spPr bwMode="auto">
          <a:xfrm flipV="1">
            <a:off x="7223125" y="4764088"/>
            <a:ext cx="571500" cy="720725"/>
          </a:xfrm>
          <a:prstGeom prst="line">
            <a:avLst/>
          </a:prstGeom>
          <a:noFill/>
          <a:ln w="508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nvGrpSpPr>
          <p:cNvPr id="8201" name="Group 3"/>
          <p:cNvGrpSpPr>
            <a:grpSpLocks/>
          </p:cNvGrpSpPr>
          <p:nvPr/>
        </p:nvGrpSpPr>
        <p:grpSpPr bwMode="auto">
          <a:xfrm>
            <a:off x="179388" y="4187825"/>
            <a:ext cx="8766175" cy="1747838"/>
            <a:chOff x="179388" y="4187829"/>
            <a:chExt cx="8766176" cy="1748032"/>
          </a:xfrm>
        </p:grpSpPr>
        <p:sp>
          <p:nvSpPr>
            <p:cNvPr id="8223" name="Line 14"/>
            <p:cNvSpPr>
              <a:spLocks noChangeShapeType="1"/>
            </p:cNvSpPr>
            <p:nvPr/>
          </p:nvSpPr>
          <p:spPr bwMode="auto">
            <a:xfrm>
              <a:off x="7770813" y="4772030"/>
              <a:ext cx="1141413" cy="0"/>
            </a:xfrm>
            <a:prstGeom prst="line">
              <a:avLst/>
            </a:prstGeom>
            <a:noFill/>
            <a:ln w="50800">
              <a:solidFill>
                <a:srgbClr val="00FF0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224" name="Line 15"/>
            <p:cNvSpPr>
              <a:spLocks noChangeShapeType="1"/>
            </p:cNvSpPr>
            <p:nvPr/>
          </p:nvSpPr>
          <p:spPr bwMode="auto">
            <a:xfrm flipV="1">
              <a:off x="611560" y="5500683"/>
              <a:ext cx="6611566" cy="16549"/>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8225" name="Line 16"/>
            <p:cNvSpPr>
              <a:spLocks noChangeShapeType="1"/>
            </p:cNvSpPr>
            <p:nvPr/>
          </p:nvSpPr>
          <p:spPr bwMode="auto">
            <a:xfrm>
              <a:off x="7772401" y="4700592"/>
              <a:ext cx="1173163" cy="23813"/>
            </a:xfrm>
            <a:prstGeom prst="line">
              <a:avLst/>
            </a:prstGeom>
            <a:noFill/>
            <a:ln w="50800">
              <a:solidFill>
                <a:srgbClr val="FF00FF"/>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8226" name="Line 17"/>
            <p:cNvSpPr>
              <a:spLocks noChangeShapeType="1"/>
            </p:cNvSpPr>
            <p:nvPr/>
          </p:nvSpPr>
          <p:spPr bwMode="auto">
            <a:xfrm>
              <a:off x="3744913" y="4195767"/>
              <a:ext cx="0" cy="1249364"/>
            </a:xfrm>
            <a:prstGeom prst="line">
              <a:avLst/>
            </a:prstGeom>
            <a:noFill/>
            <a:ln w="50800">
              <a:solidFill>
                <a:schemeClr val="hlink"/>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8227" name="Line 18"/>
            <p:cNvSpPr>
              <a:spLocks noChangeShapeType="1"/>
            </p:cNvSpPr>
            <p:nvPr/>
          </p:nvSpPr>
          <p:spPr bwMode="auto">
            <a:xfrm flipV="1">
              <a:off x="4822826" y="4187829"/>
              <a:ext cx="0" cy="1295401"/>
            </a:xfrm>
            <a:prstGeom prst="line">
              <a:avLst/>
            </a:prstGeom>
            <a:noFill/>
            <a:ln w="50800">
              <a:solidFill>
                <a:schemeClr val="hlink"/>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8228" name="Line 19"/>
            <p:cNvSpPr>
              <a:spLocks noChangeShapeType="1"/>
            </p:cNvSpPr>
            <p:nvPr/>
          </p:nvSpPr>
          <p:spPr bwMode="auto">
            <a:xfrm>
              <a:off x="7226301" y="4227517"/>
              <a:ext cx="0" cy="1219201"/>
            </a:xfrm>
            <a:prstGeom prst="line">
              <a:avLst/>
            </a:prstGeom>
            <a:noFill/>
            <a:ln w="50800">
              <a:solidFill>
                <a:schemeClr val="hlink"/>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8229" name="Line 20"/>
            <p:cNvSpPr>
              <a:spLocks noChangeShapeType="1"/>
            </p:cNvSpPr>
            <p:nvPr/>
          </p:nvSpPr>
          <p:spPr bwMode="auto">
            <a:xfrm>
              <a:off x="3744913" y="4195767"/>
              <a:ext cx="3478213" cy="0"/>
            </a:xfrm>
            <a:prstGeom prst="line">
              <a:avLst/>
            </a:prstGeom>
            <a:noFill/>
            <a:ln w="508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230" name="Text Box 21"/>
            <p:cNvSpPr txBox="1">
              <a:spLocks noChangeArrowheads="1"/>
            </p:cNvSpPr>
            <p:nvPr/>
          </p:nvSpPr>
          <p:spPr bwMode="auto">
            <a:xfrm>
              <a:off x="5773738" y="5510218"/>
              <a:ext cx="11033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dirty="0" smtClean="0">
                  <a:latin typeface="Arial" panose="020B0604020202020204" pitchFamily="34" charset="0"/>
                </a:rPr>
                <a:t>2018 </a:t>
              </a:r>
              <a:r>
                <a:rPr lang="en-AU" altLang="en-US" dirty="0">
                  <a:latin typeface="Arial" panose="020B0604020202020204" pitchFamily="34" charset="0"/>
                </a:rPr>
                <a:t>AD</a:t>
              </a:r>
            </a:p>
          </p:txBody>
        </p:sp>
        <p:sp>
          <p:nvSpPr>
            <p:cNvPr id="8231" name="Text Box 22"/>
            <p:cNvSpPr txBox="1">
              <a:spLocks noChangeArrowheads="1"/>
            </p:cNvSpPr>
            <p:nvPr/>
          </p:nvSpPr>
          <p:spPr bwMode="auto">
            <a:xfrm>
              <a:off x="1547664" y="5595719"/>
              <a:ext cx="11064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sz="1600">
                  <a:latin typeface="Arial" panose="020B0604020202020204" pitchFamily="34" charset="0"/>
                </a:rPr>
                <a:t>1406 BC</a:t>
              </a:r>
            </a:p>
          </p:txBody>
        </p:sp>
        <p:sp>
          <p:nvSpPr>
            <p:cNvPr id="8232" name="Text Box 23"/>
            <p:cNvSpPr txBox="1">
              <a:spLocks noChangeArrowheads="1"/>
            </p:cNvSpPr>
            <p:nvPr/>
          </p:nvSpPr>
          <p:spPr bwMode="auto">
            <a:xfrm>
              <a:off x="613966" y="5597307"/>
              <a:ext cx="10763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sz="1600">
                  <a:latin typeface="Arial" panose="020B0604020202020204" pitchFamily="34" charset="0"/>
                </a:rPr>
                <a:t>2091 BC</a:t>
              </a:r>
            </a:p>
          </p:txBody>
        </p:sp>
        <p:sp>
          <p:nvSpPr>
            <p:cNvPr id="8233" name="Text Box 24"/>
            <p:cNvSpPr txBox="1">
              <a:spLocks noChangeArrowheads="1"/>
            </p:cNvSpPr>
            <p:nvPr/>
          </p:nvSpPr>
          <p:spPr bwMode="auto">
            <a:xfrm>
              <a:off x="467544" y="5076493"/>
              <a:ext cx="1225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a:latin typeface="Arial" panose="020B0604020202020204" pitchFamily="34" charset="0"/>
                </a:rPr>
                <a:t>Abraham</a:t>
              </a:r>
            </a:p>
          </p:txBody>
        </p:sp>
        <p:sp>
          <p:nvSpPr>
            <p:cNvPr id="8234" name="Text Box 25"/>
            <p:cNvSpPr txBox="1">
              <a:spLocks noChangeArrowheads="1"/>
            </p:cNvSpPr>
            <p:nvPr/>
          </p:nvSpPr>
          <p:spPr bwMode="auto">
            <a:xfrm>
              <a:off x="1475656" y="5078511"/>
              <a:ext cx="8842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dirty="0">
                  <a:latin typeface="Arial" panose="020B0604020202020204" pitchFamily="34" charset="0"/>
                </a:rPr>
                <a:t>Moses</a:t>
              </a:r>
            </a:p>
          </p:txBody>
        </p:sp>
        <p:sp>
          <p:nvSpPr>
            <p:cNvPr id="8235" name="Line 26"/>
            <p:cNvSpPr>
              <a:spLocks noChangeShapeType="1"/>
            </p:cNvSpPr>
            <p:nvPr/>
          </p:nvSpPr>
          <p:spPr bwMode="auto">
            <a:xfrm>
              <a:off x="179388" y="5446365"/>
              <a:ext cx="0" cy="142875"/>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236" name="Line 27"/>
            <p:cNvSpPr>
              <a:spLocks noChangeShapeType="1"/>
            </p:cNvSpPr>
            <p:nvPr/>
          </p:nvSpPr>
          <p:spPr bwMode="auto">
            <a:xfrm>
              <a:off x="200026" y="5517232"/>
              <a:ext cx="195263" cy="0"/>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237" name="Line 28"/>
            <p:cNvSpPr>
              <a:spLocks noChangeShapeType="1"/>
            </p:cNvSpPr>
            <p:nvPr/>
          </p:nvSpPr>
          <p:spPr bwMode="auto">
            <a:xfrm flipH="1" flipV="1">
              <a:off x="467915" y="5515644"/>
              <a:ext cx="144463" cy="1588"/>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grpSp>
        <p:nvGrpSpPr>
          <p:cNvPr id="8202" name="Group 30"/>
          <p:cNvGrpSpPr>
            <a:grpSpLocks/>
          </p:cNvGrpSpPr>
          <p:nvPr/>
        </p:nvGrpSpPr>
        <p:grpSpPr bwMode="auto">
          <a:xfrm>
            <a:off x="142875" y="3802063"/>
            <a:ext cx="9001125" cy="2773362"/>
            <a:chOff x="90" y="2069"/>
            <a:chExt cx="5670" cy="1747"/>
          </a:xfrm>
        </p:grpSpPr>
        <p:grpSp>
          <p:nvGrpSpPr>
            <p:cNvPr id="8213" name="Group 31"/>
            <p:cNvGrpSpPr>
              <a:grpSpLocks/>
            </p:cNvGrpSpPr>
            <p:nvPr/>
          </p:nvGrpSpPr>
          <p:grpSpPr bwMode="auto">
            <a:xfrm>
              <a:off x="204" y="3319"/>
              <a:ext cx="5556" cy="497"/>
              <a:chOff x="-885" y="3349"/>
              <a:chExt cx="5857" cy="497"/>
            </a:xfrm>
          </p:grpSpPr>
          <p:sp>
            <p:nvSpPr>
              <p:cNvPr id="8219" name="Text Box 32"/>
              <p:cNvSpPr txBox="1">
                <a:spLocks noChangeArrowheads="1"/>
              </p:cNvSpPr>
              <p:nvPr/>
            </p:nvSpPr>
            <p:spPr bwMode="auto">
              <a:xfrm>
                <a:off x="3425" y="3596"/>
                <a:ext cx="154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Arial" panose="020B0604020202020204" pitchFamily="34" charset="0"/>
                  </a:rPr>
                  <a:t>“the age to come”</a:t>
                </a:r>
                <a:endParaRPr lang="en-AU" altLang="en-US" sz="2000">
                  <a:latin typeface="Arial" panose="020B0604020202020204" pitchFamily="34" charset="0"/>
                </a:endParaRPr>
              </a:p>
            </p:txBody>
          </p:sp>
          <p:sp>
            <p:nvSpPr>
              <p:cNvPr id="8220" name="AutoShape 33"/>
              <p:cNvSpPr>
                <a:spLocks/>
              </p:cNvSpPr>
              <p:nvPr/>
            </p:nvSpPr>
            <p:spPr bwMode="auto">
              <a:xfrm rot="16200000">
                <a:off x="4091" y="2954"/>
                <a:ext cx="300" cy="1089"/>
              </a:xfrm>
              <a:prstGeom prst="leftBrace">
                <a:avLst>
                  <a:gd name="adj1" fmla="val 32750"/>
                  <a:gd name="adj2" fmla="val 4981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21" name="AutoShape 34"/>
              <p:cNvSpPr>
                <a:spLocks/>
              </p:cNvSpPr>
              <p:nvPr/>
            </p:nvSpPr>
            <p:spPr bwMode="auto">
              <a:xfrm rot="5370410" flipV="1">
                <a:off x="1262" y="1223"/>
                <a:ext cx="287" cy="4582"/>
              </a:xfrm>
              <a:prstGeom prst="rightBrace">
                <a:avLst>
                  <a:gd name="adj1" fmla="val 107673"/>
                  <a:gd name="adj2" fmla="val 495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22" name="Text Box 35"/>
              <p:cNvSpPr txBox="1">
                <a:spLocks noChangeArrowheads="1"/>
              </p:cNvSpPr>
              <p:nvPr/>
            </p:nvSpPr>
            <p:spPr bwMode="auto">
              <a:xfrm>
                <a:off x="612" y="3596"/>
                <a:ext cx="151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Arial" panose="020B0604020202020204" pitchFamily="34" charset="0"/>
                  </a:rPr>
                  <a:t>“the present age”</a:t>
                </a:r>
                <a:endParaRPr lang="en-AU" altLang="en-US" sz="2000">
                  <a:latin typeface="Arial" panose="020B0604020202020204" pitchFamily="34" charset="0"/>
                </a:endParaRPr>
              </a:p>
            </p:txBody>
          </p:sp>
        </p:grpSp>
        <p:sp>
          <p:nvSpPr>
            <p:cNvPr id="8214" name="Text Box 36"/>
            <p:cNvSpPr txBox="1">
              <a:spLocks noChangeArrowheads="1"/>
            </p:cNvSpPr>
            <p:nvPr/>
          </p:nvSpPr>
          <p:spPr bwMode="auto">
            <a:xfrm>
              <a:off x="4313" y="2568"/>
              <a:ext cx="608" cy="34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lnSpc>
                  <a:spcPct val="80000"/>
                </a:lnSpc>
              </a:pPr>
              <a:r>
                <a:rPr lang="en-US" altLang="en-US">
                  <a:solidFill>
                    <a:srgbClr val="000000"/>
                  </a:solidFill>
                  <a:latin typeface="Arial" panose="020B0604020202020204" pitchFamily="34" charset="0"/>
                </a:rPr>
                <a:t>Jesus’</a:t>
              </a:r>
            </a:p>
            <a:p>
              <a:pPr eaLnBrk="1" hangingPunct="1">
                <a:lnSpc>
                  <a:spcPct val="80000"/>
                </a:lnSpc>
              </a:pPr>
              <a:r>
                <a:rPr lang="en-US" altLang="en-US">
                  <a:solidFill>
                    <a:srgbClr val="000000"/>
                  </a:solidFill>
                  <a:latin typeface="Arial" panose="020B0604020202020204" pitchFamily="34" charset="0"/>
                </a:rPr>
                <a:t>Return</a:t>
              </a:r>
              <a:endParaRPr lang="en-AU" altLang="en-US">
                <a:solidFill>
                  <a:srgbClr val="000000"/>
                </a:solidFill>
                <a:latin typeface="Arial" panose="020B0604020202020204" pitchFamily="34" charset="0"/>
              </a:endParaRPr>
            </a:p>
          </p:txBody>
        </p:sp>
        <p:sp>
          <p:nvSpPr>
            <p:cNvPr id="8215" name="Text Box 37"/>
            <p:cNvSpPr txBox="1">
              <a:spLocks noChangeArrowheads="1"/>
            </p:cNvSpPr>
            <p:nvPr/>
          </p:nvSpPr>
          <p:spPr bwMode="auto">
            <a:xfrm>
              <a:off x="2120" y="2568"/>
              <a:ext cx="533" cy="34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lnSpc>
                  <a:spcPct val="80000"/>
                </a:lnSpc>
              </a:pPr>
              <a:r>
                <a:rPr lang="en-US" altLang="en-US">
                  <a:solidFill>
                    <a:srgbClr val="000000"/>
                  </a:solidFill>
                  <a:latin typeface="Arial" panose="020B0604020202020204" pitchFamily="34" charset="0"/>
                </a:rPr>
                <a:t>Jesus’ birth</a:t>
              </a:r>
              <a:endParaRPr lang="en-AU" altLang="en-US">
                <a:solidFill>
                  <a:srgbClr val="000000"/>
                </a:solidFill>
                <a:latin typeface="Arial" panose="020B0604020202020204" pitchFamily="34" charset="0"/>
              </a:endParaRPr>
            </a:p>
          </p:txBody>
        </p:sp>
        <p:sp>
          <p:nvSpPr>
            <p:cNvPr id="8216" name="Text Box 38"/>
            <p:cNvSpPr txBox="1">
              <a:spLocks noChangeArrowheads="1"/>
            </p:cNvSpPr>
            <p:nvPr/>
          </p:nvSpPr>
          <p:spPr bwMode="auto">
            <a:xfrm>
              <a:off x="2639" y="2477"/>
              <a:ext cx="921" cy="478"/>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lnSpc>
                  <a:spcPct val="80000"/>
                </a:lnSpc>
              </a:pPr>
              <a:r>
                <a:rPr lang="en-US" altLang="en-US">
                  <a:solidFill>
                    <a:srgbClr val="000000"/>
                  </a:solidFill>
                  <a:latin typeface="Arial" panose="020B0604020202020204" pitchFamily="34" charset="0"/>
                </a:rPr>
                <a:t>Jesus’death resurrection &amp; ascension</a:t>
              </a:r>
              <a:endParaRPr lang="en-AU" altLang="en-US">
                <a:solidFill>
                  <a:srgbClr val="000000"/>
                </a:solidFill>
                <a:latin typeface="Arial" panose="020B0604020202020204" pitchFamily="34" charset="0"/>
              </a:endParaRPr>
            </a:p>
          </p:txBody>
        </p:sp>
        <p:sp>
          <p:nvSpPr>
            <p:cNvPr id="8217" name="Text Box 39"/>
            <p:cNvSpPr txBox="1">
              <a:spLocks noChangeArrowheads="1"/>
            </p:cNvSpPr>
            <p:nvPr/>
          </p:nvSpPr>
          <p:spPr bwMode="auto">
            <a:xfrm>
              <a:off x="4964" y="2069"/>
              <a:ext cx="759" cy="410"/>
            </a:xfrm>
            <a:prstGeom prst="rect">
              <a:avLst/>
            </a:prstGeom>
            <a:solidFill>
              <a:srgbClr val="B0EE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spcBef>
                  <a:spcPct val="50000"/>
                </a:spcBef>
              </a:pPr>
              <a:r>
                <a:rPr lang="en-US" altLang="en-US">
                  <a:latin typeface="Arial" panose="020B0604020202020204" pitchFamily="34" charset="0"/>
                </a:rPr>
                <a:t>New Creation</a:t>
              </a:r>
              <a:endParaRPr lang="en-AU" altLang="en-US">
                <a:latin typeface="Arial" panose="020B0604020202020204" pitchFamily="34" charset="0"/>
              </a:endParaRPr>
            </a:p>
          </p:txBody>
        </p:sp>
        <p:sp>
          <p:nvSpPr>
            <p:cNvPr id="8218" name="Text Box 40"/>
            <p:cNvSpPr txBox="1">
              <a:spLocks noChangeArrowheads="1"/>
            </p:cNvSpPr>
            <p:nvPr/>
          </p:nvSpPr>
          <p:spPr bwMode="auto">
            <a:xfrm>
              <a:off x="90" y="2115"/>
              <a:ext cx="703" cy="237"/>
            </a:xfrm>
            <a:prstGeom prst="rect">
              <a:avLst/>
            </a:prstGeom>
            <a:solidFill>
              <a:srgbClr val="B0EE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a:latin typeface="Arial" panose="020B0604020202020204" pitchFamily="34" charset="0"/>
                </a:rPr>
                <a:t>Creation</a:t>
              </a:r>
            </a:p>
          </p:txBody>
        </p:sp>
      </p:grpSp>
      <p:pic>
        <p:nvPicPr>
          <p:cNvPr id="8204" name="il_fi" descr="2dove-3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59338" y="3495675"/>
            <a:ext cx="7143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5" name="Text Box 45"/>
          <p:cNvSpPr txBox="1">
            <a:spLocks noChangeArrowheads="1"/>
          </p:cNvSpPr>
          <p:nvPr/>
        </p:nvSpPr>
        <p:spPr bwMode="auto">
          <a:xfrm>
            <a:off x="66678" y="4554307"/>
            <a:ext cx="1114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dirty="0">
                <a:latin typeface="Arial" panose="020B0604020202020204" pitchFamily="34" charset="0"/>
              </a:rPr>
              <a:t>The Fall</a:t>
            </a:r>
          </a:p>
        </p:txBody>
      </p:sp>
      <p:sp>
        <p:nvSpPr>
          <p:cNvPr id="8207" name="Line 17"/>
          <p:cNvSpPr>
            <a:spLocks noChangeShapeType="1"/>
          </p:cNvSpPr>
          <p:nvPr/>
        </p:nvSpPr>
        <p:spPr bwMode="auto">
          <a:xfrm>
            <a:off x="2700338" y="5445125"/>
            <a:ext cx="0" cy="142875"/>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209" name="TextBox 1"/>
          <p:cNvSpPr txBox="1">
            <a:spLocks noChangeArrowheads="1"/>
          </p:cNvSpPr>
          <p:nvPr/>
        </p:nvSpPr>
        <p:spPr bwMode="auto">
          <a:xfrm>
            <a:off x="2374900" y="5600700"/>
            <a:ext cx="990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r>
              <a:rPr lang="en-AU" altLang="en-US" sz="1600">
                <a:latin typeface="Arial" panose="020B0604020202020204" pitchFamily="34" charset="0"/>
              </a:rPr>
              <a:t>1025 BC </a:t>
            </a:r>
          </a:p>
        </p:txBody>
      </p:sp>
      <p:sp>
        <p:nvSpPr>
          <p:cNvPr id="8210" name="TextBox 2"/>
          <p:cNvSpPr txBox="1">
            <a:spLocks noChangeArrowheads="1"/>
          </p:cNvSpPr>
          <p:nvPr/>
        </p:nvSpPr>
        <p:spPr bwMode="auto">
          <a:xfrm>
            <a:off x="2268538" y="5084763"/>
            <a:ext cx="828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r>
              <a:rPr lang="en-AU" altLang="en-US">
                <a:latin typeface="Arial" panose="020B0604020202020204" pitchFamily="34" charset="0"/>
              </a:rPr>
              <a:t>David</a:t>
            </a:r>
          </a:p>
        </p:txBody>
      </p:sp>
      <p:sp>
        <p:nvSpPr>
          <p:cNvPr id="2" name="TextBox 1"/>
          <p:cNvSpPr txBox="1"/>
          <p:nvPr/>
        </p:nvSpPr>
        <p:spPr>
          <a:xfrm>
            <a:off x="6588125" y="3497520"/>
            <a:ext cx="1319666" cy="646331"/>
          </a:xfrm>
          <a:prstGeom prst="rect">
            <a:avLst/>
          </a:prstGeom>
          <a:noFill/>
          <a:ln>
            <a:noFill/>
          </a:ln>
        </p:spPr>
        <p:txBody>
          <a:bodyPr wrap="square" rtlCol="0">
            <a:spAutoFit/>
          </a:bodyPr>
          <a:lstStyle/>
          <a:p>
            <a:r>
              <a:rPr lang="en-AU" dirty="0" smtClean="0">
                <a:latin typeface="Arial" panose="020B0604020202020204" pitchFamily="34" charset="0"/>
                <a:cs typeface="Arial" panose="020B0604020202020204" pitchFamily="34" charset="0"/>
              </a:rPr>
              <a:t>The Day of Judgement</a:t>
            </a:r>
          </a:p>
        </p:txBody>
      </p:sp>
      <p:sp>
        <p:nvSpPr>
          <p:cNvPr id="50" name="Text Box 25"/>
          <p:cNvSpPr txBox="1">
            <a:spLocks noChangeArrowheads="1"/>
          </p:cNvSpPr>
          <p:nvPr/>
        </p:nvSpPr>
        <p:spPr bwMode="auto">
          <a:xfrm>
            <a:off x="-73338" y="4837608"/>
            <a:ext cx="798511" cy="366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dirty="0" smtClean="0">
                <a:latin typeface="Arial" panose="020B0604020202020204" pitchFamily="34" charset="0"/>
              </a:rPr>
              <a:t>Adam</a:t>
            </a:r>
            <a:endParaRPr lang="en-AU" altLang="en-US" dirty="0">
              <a:latin typeface="Arial" panose="020B0604020202020204" pitchFamily="34" charset="0"/>
            </a:endParaRPr>
          </a:p>
        </p:txBody>
      </p:sp>
      <p:sp>
        <p:nvSpPr>
          <p:cNvPr id="45" name="TextBox 44"/>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a:t>(</a:t>
            </a:r>
            <a:r>
              <a:rPr lang="en-AU" sz="2400" dirty="0" smtClean="0"/>
              <a:t>iv) </a:t>
            </a:r>
            <a:r>
              <a:rPr lang="en-AU" sz="2400" b="1" dirty="0" smtClean="0"/>
              <a:t>Our Identity in Christ</a:t>
            </a:r>
            <a:endParaRPr lang="en-AU" sz="2400" dirty="0" smtClean="0"/>
          </a:p>
        </p:txBody>
      </p:sp>
      <p:sp>
        <p:nvSpPr>
          <p:cNvPr id="46" name="TextBox 45"/>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Whose Identity?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Whose Identity?</a:t>
            </a:r>
          </a:p>
        </p:txBody>
      </p:sp>
      <p:sp>
        <p:nvSpPr>
          <p:cNvPr id="7" name="TextBox 6"/>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smtClean="0"/>
              <a:t>(v</a:t>
            </a:r>
            <a:r>
              <a:rPr lang="en-AU" sz="2400" dirty="0" smtClean="0"/>
              <a:t>) </a:t>
            </a:r>
            <a:r>
              <a:rPr lang="en-AU" sz="2400" b="1" dirty="0" smtClean="0"/>
              <a:t>Small Group Discussion</a:t>
            </a:r>
            <a:endParaRPr lang="en-AU" sz="2400" dirty="0" smtClean="0"/>
          </a:p>
        </p:txBody>
      </p:sp>
      <p:sp>
        <p:nvSpPr>
          <p:cNvPr id="2" name="TextBox 1"/>
          <p:cNvSpPr txBox="1"/>
          <p:nvPr/>
        </p:nvSpPr>
        <p:spPr>
          <a:xfrm>
            <a:off x="576942" y="3007892"/>
            <a:ext cx="8044544" cy="2308324"/>
          </a:xfrm>
          <a:prstGeom prst="rect">
            <a:avLst/>
          </a:prstGeom>
          <a:noFill/>
          <a:ln>
            <a:solidFill>
              <a:schemeClr val="bg2"/>
            </a:solidFill>
          </a:ln>
        </p:spPr>
        <p:txBody>
          <a:bodyPr wrap="square" rtlCol="0">
            <a:spAutoFit/>
          </a:bodyPr>
          <a:lstStyle/>
          <a:p>
            <a:r>
              <a:rPr lang="en-AU" sz="2400" dirty="0">
                <a:solidFill>
                  <a:schemeClr val="bg2">
                    <a:lumMod val="50000"/>
                  </a:schemeClr>
                </a:solidFill>
              </a:rPr>
              <a:t>Q. What is our new identity as believers in Christ? What has God </a:t>
            </a:r>
            <a:r>
              <a:rPr lang="en-AU" sz="2400" dirty="0" smtClean="0">
                <a:solidFill>
                  <a:schemeClr val="bg2">
                    <a:lumMod val="50000"/>
                  </a:schemeClr>
                </a:solidFill>
              </a:rPr>
              <a:t>now made </a:t>
            </a:r>
            <a:r>
              <a:rPr lang="en-AU" sz="2400" dirty="0">
                <a:solidFill>
                  <a:schemeClr val="bg2">
                    <a:lumMod val="50000"/>
                  </a:schemeClr>
                </a:solidFill>
              </a:rPr>
              <a:t>us to be? </a:t>
            </a:r>
            <a:endParaRPr lang="en-AU" sz="2400" dirty="0" smtClean="0">
              <a:solidFill>
                <a:schemeClr val="bg2">
                  <a:lumMod val="50000"/>
                </a:schemeClr>
              </a:solidFill>
            </a:endParaRPr>
          </a:p>
          <a:p>
            <a:endParaRPr lang="en-AU" sz="2400" dirty="0">
              <a:solidFill>
                <a:schemeClr val="bg2">
                  <a:lumMod val="50000"/>
                </a:schemeClr>
              </a:solidFill>
            </a:endParaRPr>
          </a:p>
          <a:p>
            <a:r>
              <a:rPr lang="en-AU" sz="2400" dirty="0" smtClean="0">
                <a:solidFill>
                  <a:schemeClr val="bg2">
                    <a:lumMod val="50000"/>
                  </a:schemeClr>
                </a:solidFill>
              </a:rPr>
              <a:t>You </a:t>
            </a:r>
            <a:r>
              <a:rPr lang="en-AU" sz="2400" dirty="0">
                <a:solidFill>
                  <a:schemeClr val="bg2">
                    <a:lumMod val="50000"/>
                  </a:schemeClr>
                </a:solidFill>
              </a:rPr>
              <a:t>should come up with quite a long list. For each item on the list, please include the verse number(s). </a:t>
            </a:r>
            <a:endParaRPr lang="en-AU" sz="2400" dirty="0" smtClean="0">
              <a:solidFill>
                <a:schemeClr val="bg2">
                  <a:lumMod val="50000"/>
                </a:schemeClr>
              </a:solidFill>
            </a:endParaRPr>
          </a:p>
          <a:p>
            <a:r>
              <a:rPr lang="en-AU" sz="2400" dirty="0" smtClean="0">
                <a:solidFill>
                  <a:schemeClr val="bg2">
                    <a:lumMod val="50000"/>
                  </a:schemeClr>
                </a:solidFill>
              </a:rPr>
              <a:t>Please </a:t>
            </a:r>
            <a:r>
              <a:rPr lang="en-AU" sz="2400" dirty="0">
                <a:solidFill>
                  <a:schemeClr val="bg2">
                    <a:lumMod val="50000"/>
                  </a:schemeClr>
                </a:solidFill>
              </a:rPr>
              <a:t>appoint a scribe to make notes of your findings.</a:t>
            </a:r>
            <a:endParaRPr lang="en-AU" sz="2000" dirty="0" smtClean="0">
              <a:solidFill>
                <a:schemeClr val="bg2">
                  <a:lumMod val="50000"/>
                </a:schemeClr>
              </a:solidFill>
            </a:endParaRPr>
          </a:p>
        </p:txBody>
      </p:sp>
    </p:spTree>
    <p:extLst>
      <p:ext uri="{BB962C8B-B14F-4D97-AF65-F5344CB8AC3E}">
        <p14:creationId xmlns:p14="http://schemas.microsoft.com/office/powerpoint/2010/main" val="186278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Whose Identity?</a:t>
            </a:r>
          </a:p>
        </p:txBody>
      </p:sp>
      <p:sp>
        <p:nvSpPr>
          <p:cNvPr id="7" name="TextBox 6"/>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smtClean="0"/>
              <a:t>(vi) </a:t>
            </a:r>
            <a:r>
              <a:rPr lang="en-AU" sz="2400" b="1" dirty="0" smtClean="0"/>
              <a:t>Large Group Sharing</a:t>
            </a:r>
            <a:endParaRPr lang="en-AU" sz="2400" dirty="0" smtClean="0"/>
          </a:p>
        </p:txBody>
      </p:sp>
    </p:spTree>
    <p:extLst>
      <p:ext uri="{BB962C8B-B14F-4D97-AF65-F5344CB8AC3E}">
        <p14:creationId xmlns:p14="http://schemas.microsoft.com/office/powerpoint/2010/main" val="2976033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2493</TotalTime>
  <Words>697</Words>
  <Application>Microsoft Office PowerPoint</Application>
  <PresentationFormat>On-screen Show (4:3)</PresentationFormat>
  <Paragraphs>56</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Century Gothic</vt:lpstr>
      <vt:lpstr>Palatino Linotype</vt:lpstr>
      <vt:lpstr>Tahoma</vt:lpstr>
      <vt:lpstr>Times New Roman</vt:lpstr>
      <vt:lpstr>Wingdings 2</vt:lpstr>
      <vt:lpstr>Presentation on brainstorming</vt:lpstr>
      <vt:lpstr>Whose Identity?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Session</dc:title>
  <dc:creator>Rolf Van Wollingen</dc:creator>
  <cp:lastModifiedBy>Rolf Van Wollingen</cp:lastModifiedBy>
  <cp:revision>22</cp:revision>
  <dcterms:created xsi:type="dcterms:W3CDTF">2018-03-08T07:45:33Z</dcterms:created>
  <dcterms:modified xsi:type="dcterms:W3CDTF">2018-03-16T20:52:13Z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