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Lst>
  <p:notesMasterIdLst>
    <p:notesMasterId r:id="rId23"/>
  </p:notesMasterIdLst>
  <p:sldIdLst>
    <p:sldId id="256" r:id="rId2"/>
    <p:sldId id="272" r:id="rId3"/>
    <p:sldId id="280" r:id="rId4"/>
    <p:sldId id="281" r:id="rId5"/>
    <p:sldId id="282" r:id="rId6"/>
    <p:sldId id="283" r:id="rId7"/>
    <p:sldId id="273" r:id="rId8"/>
    <p:sldId id="274" r:id="rId9"/>
    <p:sldId id="275" r:id="rId10"/>
    <p:sldId id="276" r:id="rId11"/>
    <p:sldId id="277" r:id="rId12"/>
    <p:sldId id="278" r:id="rId13"/>
    <p:sldId id="279" r:id="rId14"/>
    <p:sldId id="284" r:id="rId15"/>
    <p:sldId id="286" r:id="rId16"/>
    <p:sldId id="285" r:id="rId17"/>
    <p:sldId id="293" r:id="rId18"/>
    <p:sldId id="294" r:id="rId19"/>
    <p:sldId id="287" r:id="rId20"/>
    <p:sldId id="288" r:id="rId21"/>
    <p:sldId id="295"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91"/>
    <p:restoredTop sz="94686"/>
  </p:normalViewPr>
  <p:slideViewPr>
    <p:cSldViewPr snapToGrid="0" snapToObjects="1">
      <p:cViewPr varScale="1">
        <p:scale>
          <a:sx n="105" d="100"/>
          <a:sy n="105" d="100"/>
        </p:scale>
        <p:origin x="216" y="20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1B964-3F82-9E4F-A9C6-4DE577ED1F8B}" type="datetimeFigureOut">
              <a:rPr lang="en-US" smtClean="0"/>
              <a:t>10/21/17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4DE2C-2A42-0C41-AABB-16991399BE92}" type="slidenum">
              <a:rPr lang="en-US" smtClean="0"/>
              <a:t>‹#›</a:t>
            </a:fld>
            <a:endParaRPr lang="en-US"/>
          </a:p>
        </p:txBody>
      </p:sp>
    </p:spTree>
    <p:extLst>
      <p:ext uri="{BB962C8B-B14F-4D97-AF65-F5344CB8AC3E}">
        <p14:creationId xmlns:p14="http://schemas.microsoft.com/office/powerpoint/2010/main" val="104623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10/21/17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10/21/17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10/21/17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10/21/17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10/21/17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10/21/17</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149381903"/>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5" Type="http://schemas.openxmlformats.org/officeDocument/2006/relationships/image" Target="../media/image2.jpg"/><Relationship Id="rId6"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562764"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0" y="10"/>
            <a:ext cx="9143980" cy="6857990"/>
          </a:xfrm>
          <a:prstGeom prst="rect">
            <a:avLst/>
          </a:prstGeom>
        </p:spPr>
      </p:pic>
      <p:sp>
        <p:nvSpPr>
          <p:cNvPr id="3" name="Rectangle 2"/>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1261506" y="1512293"/>
            <a:ext cx="6620968" cy="2434232"/>
          </a:xfrm>
        </p:spPr>
        <p:txBody>
          <a:bodyPr>
            <a:normAutofit/>
          </a:bodyPr>
          <a:lstStyle/>
          <a:p>
            <a:pPr algn="ctr"/>
            <a:r>
              <a:rPr lang="en-US" b="1" dirty="0">
                <a:ln w="12700">
                  <a:solidFill>
                    <a:schemeClr val="bg1"/>
                  </a:solidFill>
                </a:ln>
              </a:rPr>
              <a:t>Your Circle of Influence</a:t>
            </a:r>
          </a:p>
        </p:txBody>
      </p:sp>
    </p:spTree>
    <p:extLst>
      <p:ext uri="{BB962C8B-B14F-4D97-AF65-F5344CB8AC3E}">
        <p14:creationId xmlns:p14="http://schemas.microsoft.com/office/powerpoint/2010/main" val="2499961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0" y="10"/>
            <a:ext cx="9143980" cy="6857990"/>
          </a:xfrm>
          <a:prstGeom prst="rect">
            <a:avLst/>
          </a:prstGeom>
        </p:spPr>
      </p:pic>
      <p:sp>
        <p:nvSpPr>
          <p:cNvPr id="8" name="Rectangle 7"/>
          <p:cNvSpPr/>
          <p:nvPr/>
        </p:nvSpPr>
        <p:spPr>
          <a:xfrm>
            <a:off x="0" y="5"/>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600065" y="1948824"/>
            <a:ext cx="7943850" cy="2062103"/>
          </a:xfrm>
          <a:prstGeom prst="rect">
            <a:avLst/>
          </a:prstGeom>
        </p:spPr>
        <p:txBody>
          <a:bodyPr wrap="square">
            <a:spAutoFit/>
          </a:bodyPr>
          <a:lstStyle/>
          <a:p>
            <a:r>
              <a:rPr lang="en-GB" sz="3200" b="1" baseline="30000" dirty="0">
                <a:ln>
                  <a:solidFill>
                    <a:schemeClr val="bg1"/>
                  </a:solidFill>
                </a:ln>
              </a:rPr>
              <a:t>16 </a:t>
            </a:r>
            <a:r>
              <a:rPr lang="en-GB" sz="3200" b="1" dirty="0">
                <a:ln>
                  <a:solidFill>
                    <a:schemeClr val="bg1"/>
                  </a:solidFill>
                </a:ln>
              </a:rPr>
              <a:t>In the same way, let your light shine before others, so that</a:t>
            </a:r>
            <a:r>
              <a:rPr lang="en-GB" sz="3200" b="1" baseline="30000" dirty="0">
                <a:ln>
                  <a:solidFill>
                    <a:schemeClr val="bg1"/>
                  </a:solidFill>
                </a:ln>
              </a:rPr>
              <a:t> </a:t>
            </a:r>
            <a:r>
              <a:rPr lang="en-GB" sz="3200" b="1" dirty="0">
                <a:ln>
                  <a:solidFill>
                    <a:schemeClr val="bg1"/>
                  </a:solidFill>
                </a:ln>
              </a:rPr>
              <a:t>they may see your good works and give glory to your Father who is in heaven.</a:t>
            </a:r>
            <a:endParaRPr lang="en-AU" sz="3200" b="1" dirty="0">
              <a:ln>
                <a:solidFill>
                  <a:schemeClr val="bg1"/>
                </a:solidFill>
              </a:ln>
            </a:endParaRPr>
          </a:p>
        </p:txBody>
      </p:sp>
    </p:spTree>
    <p:extLst>
      <p:ext uri="{BB962C8B-B14F-4D97-AF65-F5344CB8AC3E}">
        <p14:creationId xmlns:p14="http://schemas.microsoft.com/office/powerpoint/2010/main" val="1651352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10" name="Rectangle 9"/>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a:blip r:embed="rId3">
            <a:alphaModFix amt="87000"/>
            <a:extLst>
              <a:ext uri="{28A0092B-C50C-407E-A947-70E740481C1C}">
                <a14:useLocalDpi xmlns:a14="http://schemas.microsoft.com/office/drawing/2010/main" val="0"/>
              </a:ext>
            </a:extLst>
          </a:blip>
          <a:stretch>
            <a:fillRect/>
          </a:stretch>
        </p:blipFill>
        <p:spPr>
          <a:xfrm>
            <a:off x="0" y="1913836"/>
            <a:ext cx="9144000" cy="5143500"/>
          </a:xfrm>
          <a:prstGeom prst="rect">
            <a:avLst/>
          </a:prstGeom>
          <a:effectLst>
            <a:softEdge rad="279400"/>
          </a:effectLst>
        </p:spPr>
      </p:pic>
      <p:sp>
        <p:nvSpPr>
          <p:cNvPr id="2" name="Title 1"/>
          <p:cNvSpPr>
            <a:spLocks noGrp="1"/>
          </p:cNvSpPr>
          <p:nvPr>
            <p:ph type="ctrTitle"/>
          </p:nvPr>
        </p:nvSpPr>
        <p:spPr>
          <a:xfrm>
            <a:off x="1261516" y="289531"/>
            <a:ext cx="6620968" cy="2434232"/>
          </a:xfrm>
        </p:spPr>
        <p:txBody>
          <a:bodyPr>
            <a:normAutofit/>
          </a:bodyPr>
          <a:lstStyle/>
          <a:p>
            <a:pPr algn="ctr"/>
            <a:r>
              <a:rPr lang="en-US" b="1" dirty="0" smtClean="0">
                <a:ln w="12700">
                  <a:solidFill>
                    <a:schemeClr val="bg1"/>
                  </a:solidFill>
                </a:ln>
              </a:rPr>
              <a:t>Who Are You Watching?</a:t>
            </a:r>
            <a:endParaRPr lang="en-US" b="1" dirty="0">
              <a:ln w="12700">
                <a:solidFill>
                  <a:schemeClr val="bg1"/>
                </a:solidFill>
              </a:ln>
            </a:endParaRPr>
          </a:p>
        </p:txBody>
      </p:sp>
    </p:spTree>
    <p:extLst>
      <p:ext uri="{BB962C8B-B14F-4D97-AF65-F5344CB8AC3E}">
        <p14:creationId xmlns:p14="http://schemas.microsoft.com/office/powerpoint/2010/main" val="211133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0" y="43424"/>
            <a:ext cx="9143980" cy="6857990"/>
          </a:xfrm>
          <a:prstGeom prst="rect">
            <a:avLst/>
          </a:prstGeom>
        </p:spPr>
      </p:pic>
      <p:sp>
        <p:nvSpPr>
          <p:cNvPr id="10" name="Rectangle 9"/>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229539" y="510395"/>
            <a:ext cx="3643293" cy="676868"/>
          </a:xfrm>
        </p:spPr>
        <p:txBody>
          <a:bodyPr>
            <a:normAutofit/>
          </a:bodyPr>
          <a:lstStyle/>
          <a:p>
            <a:pPr algn="ctr"/>
            <a:r>
              <a:rPr lang="en-US" sz="3200" b="1" dirty="0" smtClean="0">
                <a:ln>
                  <a:solidFill>
                    <a:schemeClr val="bg1"/>
                  </a:solidFill>
                </a:ln>
              </a:rPr>
              <a:t>Matthew 6:19-21</a:t>
            </a:r>
            <a:endParaRPr lang="en-US" sz="3200" b="1" dirty="0">
              <a:ln>
                <a:solidFill>
                  <a:schemeClr val="bg1"/>
                </a:solidFill>
              </a:ln>
            </a:endParaRPr>
          </a:p>
        </p:txBody>
      </p:sp>
      <p:sp>
        <p:nvSpPr>
          <p:cNvPr id="3" name="Rectangle 2"/>
          <p:cNvSpPr/>
          <p:nvPr/>
        </p:nvSpPr>
        <p:spPr>
          <a:xfrm>
            <a:off x="307191" y="1591257"/>
            <a:ext cx="8529638" cy="4524315"/>
          </a:xfrm>
          <a:prstGeom prst="rect">
            <a:avLst/>
          </a:prstGeom>
        </p:spPr>
        <p:txBody>
          <a:bodyPr wrap="square">
            <a:spAutoFit/>
          </a:bodyPr>
          <a:lstStyle/>
          <a:p>
            <a:r>
              <a:rPr lang="en-US" sz="3200" b="1" baseline="30000" dirty="0">
                <a:ln>
                  <a:solidFill>
                    <a:schemeClr val="bg1"/>
                  </a:solidFill>
                </a:ln>
              </a:rPr>
              <a:t>19 </a:t>
            </a:r>
            <a:r>
              <a:rPr lang="en-US" sz="3200" b="1" dirty="0">
                <a:ln>
                  <a:solidFill>
                    <a:schemeClr val="bg1"/>
                  </a:solidFill>
                </a:ln>
              </a:rPr>
              <a:t>“Do not store up for yourselves treasures on earth, where moths and vermin destroy, and where thieves break in and steal. </a:t>
            </a:r>
            <a:r>
              <a:rPr lang="en-US" sz="3200" b="1" baseline="30000" dirty="0">
                <a:ln>
                  <a:solidFill>
                    <a:schemeClr val="bg1"/>
                  </a:solidFill>
                </a:ln>
              </a:rPr>
              <a:t>20 </a:t>
            </a:r>
            <a:r>
              <a:rPr lang="en-US" sz="3200" b="1" dirty="0">
                <a:ln>
                  <a:solidFill>
                    <a:schemeClr val="bg1"/>
                  </a:solidFill>
                </a:ln>
              </a:rPr>
              <a:t>But store up for yourselves treasures in heaven, where moths and vermin do not destroy, and where thieves do not break in and steal. </a:t>
            </a:r>
            <a:r>
              <a:rPr lang="en-US" sz="3200" b="1" baseline="30000" dirty="0">
                <a:ln>
                  <a:solidFill>
                    <a:schemeClr val="bg1"/>
                  </a:solidFill>
                </a:ln>
              </a:rPr>
              <a:t>21 </a:t>
            </a:r>
            <a:r>
              <a:rPr lang="en-US" sz="3200" b="1" dirty="0">
                <a:ln>
                  <a:solidFill>
                    <a:schemeClr val="bg1"/>
                  </a:solidFill>
                </a:ln>
              </a:rPr>
              <a:t>For where your treasure is, there your heart will be also.</a:t>
            </a:r>
            <a:endParaRPr lang="en-AU" sz="3200" b="1" dirty="0">
              <a:ln>
                <a:solidFill>
                  <a:schemeClr val="bg1"/>
                </a:solidFill>
              </a:ln>
            </a:endParaRPr>
          </a:p>
        </p:txBody>
      </p:sp>
    </p:spTree>
    <p:extLst>
      <p:ext uri="{BB962C8B-B14F-4D97-AF65-F5344CB8AC3E}">
        <p14:creationId xmlns:p14="http://schemas.microsoft.com/office/powerpoint/2010/main" val="871648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0" y="10"/>
            <a:ext cx="9143980" cy="6857990"/>
          </a:xfrm>
          <a:prstGeom prst="rect">
            <a:avLst/>
          </a:prstGeom>
        </p:spPr>
      </p:pic>
      <p:sp>
        <p:nvSpPr>
          <p:cNvPr id="8" name="Rectangle 7"/>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1261526" y="842963"/>
            <a:ext cx="6620968" cy="2434232"/>
          </a:xfrm>
        </p:spPr>
        <p:txBody>
          <a:bodyPr>
            <a:normAutofit fontScale="90000"/>
          </a:bodyPr>
          <a:lstStyle/>
          <a:p>
            <a:pPr algn="ctr"/>
            <a:r>
              <a:rPr lang="en-US" b="1" dirty="0" smtClean="0">
                <a:ln w="12700">
                  <a:solidFill>
                    <a:schemeClr val="bg1"/>
                  </a:solidFill>
                </a:ln>
              </a:rPr>
              <a:t>Influencing Others for Jesus</a:t>
            </a:r>
            <a:endParaRPr lang="en-US" b="1" dirty="0">
              <a:ln w="12700">
                <a:solidFill>
                  <a:schemeClr val="bg1"/>
                </a:solidFill>
              </a:ln>
            </a:endParaRPr>
          </a:p>
        </p:txBody>
      </p:sp>
    </p:spTree>
    <p:extLst>
      <p:ext uri="{BB962C8B-B14F-4D97-AF65-F5344CB8AC3E}">
        <p14:creationId xmlns:p14="http://schemas.microsoft.com/office/powerpoint/2010/main" val="1813996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8" name="Rectangle 7"/>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29" y="602834"/>
            <a:ext cx="8499761" cy="5652341"/>
          </a:xfrm>
          <a:prstGeom prst="rect">
            <a:avLst/>
          </a:prstGeom>
          <a:effectLst>
            <a:softEdge rad="266700"/>
          </a:effectLst>
        </p:spPr>
      </p:pic>
    </p:spTree>
    <p:extLst>
      <p:ext uri="{BB962C8B-B14F-4D97-AF65-F5344CB8AC3E}">
        <p14:creationId xmlns:p14="http://schemas.microsoft.com/office/powerpoint/2010/main" val="5574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8" name="Rectangle 7"/>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1261526" y="1285875"/>
            <a:ext cx="6620968" cy="2434232"/>
          </a:xfrm>
        </p:spPr>
        <p:txBody>
          <a:bodyPr>
            <a:normAutofit/>
          </a:bodyPr>
          <a:lstStyle/>
          <a:p>
            <a:pPr algn="ctr"/>
            <a:r>
              <a:rPr lang="en-US" b="1" dirty="0" smtClean="0">
                <a:ln w="12700">
                  <a:solidFill>
                    <a:schemeClr val="bg1"/>
                  </a:solidFill>
                </a:ln>
              </a:rPr>
              <a:t>Become More Like Jesus</a:t>
            </a:r>
            <a:endParaRPr lang="en-US" b="1" dirty="0">
              <a:ln w="12700">
                <a:solidFill>
                  <a:schemeClr val="bg1"/>
                </a:solidFill>
              </a:ln>
            </a:endParaRPr>
          </a:p>
        </p:txBody>
      </p:sp>
    </p:spTree>
    <p:extLst>
      <p:ext uri="{BB962C8B-B14F-4D97-AF65-F5344CB8AC3E}">
        <p14:creationId xmlns:p14="http://schemas.microsoft.com/office/powerpoint/2010/main" val="1682916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62764" y="-13249"/>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10" name="Rectangle 9"/>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551792" y="2078580"/>
            <a:ext cx="7879652" cy="3046988"/>
          </a:xfrm>
          <a:prstGeom prst="rect">
            <a:avLst/>
          </a:prstGeom>
        </p:spPr>
        <p:txBody>
          <a:bodyPr wrap="square">
            <a:spAutoFit/>
          </a:bodyPr>
          <a:lstStyle/>
          <a:p>
            <a:r>
              <a:rPr lang="en-GB" sz="3200" b="1" baseline="30000" dirty="0">
                <a:ln>
                  <a:solidFill>
                    <a:schemeClr val="bg1"/>
                  </a:solidFill>
                </a:ln>
              </a:rPr>
              <a:t>39 </a:t>
            </a:r>
            <a:r>
              <a:rPr lang="en-GB" sz="3200" b="1" dirty="0">
                <a:ln>
                  <a:solidFill>
                    <a:schemeClr val="bg1"/>
                  </a:solidFill>
                </a:ln>
              </a:rPr>
              <a:t>He also told them a parable: “Can a blind man lead a blind man? Will they not both fall into a pit? </a:t>
            </a:r>
            <a:r>
              <a:rPr lang="en-GB" sz="3200" b="1" baseline="30000" dirty="0">
                <a:ln>
                  <a:solidFill>
                    <a:schemeClr val="bg1"/>
                  </a:solidFill>
                </a:ln>
              </a:rPr>
              <a:t>40 </a:t>
            </a:r>
            <a:r>
              <a:rPr lang="en-GB" sz="3200" b="1" dirty="0">
                <a:ln>
                  <a:solidFill>
                    <a:schemeClr val="bg1"/>
                  </a:solidFill>
                </a:ln>
              </a:rPr>
              <a:t>A disciple is not above his teacher, but everyone when he is fully trained will be like his teacher. </a:t>
            </a:r>
            <a:endParaRPr lang="en-AU" sz="3200" b="1" dirty="0">
              <a:ln>
                <a:solidFill>
                  <a:schemeClr val="bg1"/>
                </a:solidFill>
              </a:ln>
            </a:endParaRPr>
          </a:p>
        </p:txBody>
      </p:sp>
      <p:sp>
        <p:nvSpPr>
          <p:cNvPr id="8" name="Rectangle 7"/>
          <p:cNvSpPr/>
          <p:nvPr/>
        </p:nvSpPr>
        <p:spPr>
          <a:xfrm>
            <a:off x="557212" y="658255"/>
            <a:ext cx="3586162" cy="584775"/>
          </a:xfrm>
          <a:prstGeom prst="rect">
            <a:avLst/>
          </a:prstGeom>
        </p:spPr>
        <p:txBody>
          <a:bodyPr wrap="square">
            <a:spAutoFit/>
          </a:bodyPr>
          <a:lstStyle/>
          <a:p>
            <a:r>
              <a:rPr lang="en-GB" sz="3200" b="1" dirty="0" smtClean="0">
                <a:ln>
                  <a:solidFill>
                    <a:schemeClr val="bg1"/>
                  </a:solidFill>
                </a:ln>
              </a:rPr>
              <a:t>Luke 6:39-40 ESV</a:t>
            </a:r>
            <a:endParaRPr lang="en-AU" sz="3200" b="1" dirty="0">
              <a:ln>
                <a:solidFill>
                  <a:schemeClr val="bg1"/>
                </a:solidFill>
              </a:ln>
            </a:endParaRPr>
          </a:p>
        </p:txBody>
      </p:sp>
    </p:spTree>
    <p:extLst>
      <p:ext uri="{BB962C8B-B14F-4D97-AF65-F5344CB8AC3E}">
        <p14:creationId xmlns:p14="http://schemas.microsoft.com/office/powerpoint/2010/main" val="1353345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11" name="Rectangle 10"/>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p:nvSpPr>
        <p:spPr>
          <a:xfrm>
            <a:off x="557211" y="658255"/>
            <a:ext cx="4629152" cy="584775"/>
          </a:xfrm>
          <a:prstGeom prst="rect">
            <a:avLst/>
          </a:prstGeom>
        </p:spPr>
        <p:txBody>
          <a:bodyPr wrap="square">
            <a:spAutoFit/>
          </a:bodyPr>
          <a:lstStyle/>
          <a:p>
            <a:r>
              <a:rPr lang="en-GB" sz="3200" b="1" dirty="0" smtClean="0">
                <a:ln>
                  <a:solidFill>
                    <a:schemeClr val="bg1"/>
                  </a:solidFill>
                </a:ln>
              </a:rPr>
              <a:t>1 Thessalonians 1:4-8</a:t>
            </a:r>
            <a:endParaRPr lang="en-AU" sz="3200" b="1" dirty="0">
              <a:ln>
                <a:solidFill>
                  <a:schemeClr val="bg1"/>
                </a:solidFill>
              </a:ln>
            </a:endParaRPr>
          </a:p>
        </p:txBody>
      </p:sp>
      <p:sp>
        <p:nvSpPr>
          <p:cNvPr id="3" name="Rectangle 2"/>
          <p:cNvSpPr/>
          <p:nvPr/>
        </p:nvSpPr>
        <p:spPr>
          <a:xfrm>
            <a:off x="557212" y="2151732"/>
            <a:ext cx="8229601" cy="3539430"/>
          </a:xfrm>
          <a:prstGeom prst="rect">
            <a:avLst/>
          </a:prstGeom>
        </p:spPr>
        <p:txBody>
          <a:bodyPr wrap="square">
            <a:spAutoFit/>
          </a:bodyPr>
          <a:lstStyle/>
          <a:p>
            <a:r>
              <a:rPr lang="en-GB" sz="3200" b="1" baseline="30000" dirty="0">
                <a:ln>
                  <a:solidFill>
                    <a:schemeClr val="bg1"/>
                  </a:solidFill>
                </a:ln>
              </a:rPr>
              <a:t>4 </a:t>
            </a:r>
            <a:r>
              <a:rPr lang="en-GB" sz="3200" b="1" dirty="0">
                <a:ln>
                  <a:solidFill>
                    <a:schemeClr val="bg1"/>
                  </a:solidFill>
                </a:ln>
              </a:rPr>
              <a:t>For we know, brothers and </a:t>
            </a:r>
            <a:r>
              <a:rPr lang="en-GB" sz="3200" b="1" dirty="0" smtClean="0">
                <a:ln>
                  <a:solidFill>
                    <a:schemeClr val="bg1"/>
                  </a:solidFill>
                </a:ln>
              </a:rPr>
              <a:t>sisters</a:t>
            </a:r>
            <a:r>
              <a:rPr lang="en-GB" sz="3200" b="1" dirty="0">
                <a:ln>
                  <a:solidFill>
                    <a:schemeClr val="bg1"/>
                  </a:solidFill>
                </a:ln>
              </a:rPr>
              <a:t> loved by God, that he has chosen you, </a:t>
            </a:r>
            <a:r>
              <a:rPr lang="en-GB" sz="3200" b="1" baseline="30000" dirty="0">
                <a:ln>
                  <a:solidFill>
                    <a:schemeClr val="bg1"/>
                  </a:solidFill>
                </a:ln>
              </a:rPr>
              <a:t>5 </a:t>
            </a:r>
            <a:r>
              <a:rPr lang="en-GB" sz="3200" b="1" dirty="0">
                <a:ln>
                  <a:solidFill>
                    <a:schemeClr val="bg1"/>
                  </a:solidFill>
                </a:ln>
              </a:rPr>
              <a:t>because our gospel came to you not simply with words but also with power, with the Holy Spirit and deep conviction. You know how we lived among you for your sake.</a:t>
            </a:r>
            <a:r>
              <a:rPr lang="en-GB" sz="3200" b="1" dirty="0"/>
              <a:t> </a:t>
            </a:r>
            <a:endParaRPr lang="en-AU" sz="3200" b="1" dirty="0"/>
          </a:p>
        </p:txBody>
      </p:sp>
    </p:spTree>
    <p:extLst>
      <p:ext uri="{BB962C8B-B14F-4D97-AF65-F5344CB8AC3E}">
        <p14:creationId xmlns:p14="http://schemas.microsoft.com/office/powerpoint/2010/main" val="72175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6" name="Rectangle 5"/>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457189" y="944697"/>
            <a:ext cx="8229601" cy="4524315"/>
          </a:xfrm>
          <a:prstGeom prst="rect">
            <a:avLst/>
          </a:prstGeom>
        </p:spPr>
        <p:txBody>
          <a:bodyPr wrap="square">
            <a:spAutoFit/>
          </a:bodyPr>
          <a:lstStyle/>
          <a:p>
            <a:r>
              <a:rPr lang="en-GB" sz="3200" b="1" baseline="30000" dirty="0">
                <a:ln>
                  <a:solidFill>
                    <a:schemeClr val="bg1"/>
                  </a:solidFill>
                </a:ln>
              </a:rPr>
              <a:t>6 </a:t>
            </a:r>
            <a:r>
              <a:rPr lang="en-GB" sz="3200" b="1" dirty="0">
                <a:ln>
                  <a:solidFill>
                    <a:schemeClr val="bg1"/>
                  </a:solidFill>
                </a:ln>
              </a:rPr>
              <a:t>You became imitators of us and of the Lord, for you welcomed the message in the midst of severe suffering with the joy given by the Holy Spirit. </a:t>
            </a:r>
            <a:r>
              <a:rPr lang="en-GB" sz="3200" b="1" baseline="30000" dirty="0">
                <a:ln>
                  <a:solidFill>
                    <a:schemeClr val="bg1"/>
                  </a:solidFill>
                </a:ln>
              </a:rPr>
              <a:t>7 </a:t>
            </a:r>
            <a:r>
              <a:rPr lang="en-GB" sz="3200" b="1" dirty="0">
                <a:ln>
                  <a:solidFill>
                    <a:schemeClr val="bg1"/>
                  </a:solidFill>
                </a:ln>
              </a:rPr>
              <a:t>And so you became a model to all the believers in Macedonia and Achaia. </a:t>
            </a:r>
            <a:r>
              <a:rPr lang="en-GB" sz="3200" b="1" baseline="30000" dirty="0">
                <a:ln>
                  <a:solidFill>
                    <a:schemeClr val="bg1"/>
                  </a:solidFill>
                </a:ln>
              </a:rPr>
              <a:t>8 </a:t>
            </a:r>
            <a:r>
              <a:rPr lang="en-GB" sz="3200" b="1" dirty="0">
                <a:ln>
                  <a:solidFill>
                    <a:schemeClr val="bg1"/>
                  </a:solidFill>
                </a:ln>
              </a:rPr>
              <a:t>The Lord’s message rang out from you not only in Macedonia and Achaia—your faith in God has become known everywhere.</a:t>
            </a:r>
            <a:endParaRPr lang="en-AU" sz="3200" b="1" dirty="0">
              <a:ln>
                <a:solidFill>
                  <a:schemeClr val="bg1"/>
                </a:solidFill>
              </a:ln>
            </a:endParaRPr>
          </a:p>
        </p:txBody>
      </p:sp>
    </p:spTree>
    <p:extLst>
      <p:ext uri="{BB962C8B-B14F-4D97-AF65-F5344CB8AC3E}">
        <p14:creationId xmlns:p14="http://schemas.microsoft.com/office/powerpoint/2010/main" val="1864750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707544" y="0"/>
            <a:ext cx="762000" cy="1163866"/>
          </a:xfrm>
          <a:prstGeom prst="rect">
            <a:avLst/>
          </a:prstGeom>
        </p:spPr>
      </p:pic>
      <p:pic>
        <p:nvPicPr>
          <p:cNvPr id="7" name="Picture 6"/>
          <p:cNvPicPr>
            <a:picLocks noChangeAspect="1"/>
          </p:cNvPicPr>
          <p:nvPr/>
        </p:nvPicPr>
        <p:blipFill rotWithShape="1">
          <a:blip r:embed="rId5">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0" y="0"/>
            <a:ext cx="9143980" cy="6857990"/>
          </a:xfrm>
          <a:prstGeom prst="rect">
            <a:avLst/>
          </a:prstGeom>
        </p:spPr>
      </p:pic>
      <p:sp>
        <p:nvSpPr>
          <p:cNvPr id="2" name="Title 1"/>
          <p:cNvSpPr>
            <a:spLocks noGrp="1"/>
          </p:cNvSpPr>
          <p:nvPr>
            <p:ph type="ctrTitle"/>
          </p:nvPr>
        </p:nvSpPr>
        <p:spPr>
          <a:xfrm>
            <a:off x="1261526" y="1928813"/>
            <a:ext cx="6620968" cy="2434232"/>
          </a:xfrm>
        </p:spPr>
        <p:txBody>
          <a:bodyPr>
            <a:normAutofit/>
          </a:bodyPr>
          <a:lstStyle/>
          <a:p>
            <a:pPr algn="ctr"/>
            <a:r>
              <a:rPr lang="en-US" b="1" dirty="0" smtClean="0"/>
              <a:t>Video</a:t>
            </a:r>
            <a:endParaRPr lang="en-US" b="1" dirty="0"/>
          </a:p>
        </p:txBody>
      </p:sp>
      <p:pic>
        <p:nvPicPr>
          <p:cNvPr id="8" name="Picture 7"/>
          <p:cNvPicPr>
            <a:picLocks noChangeAspect="1"/>
          </p:cNvPicPr>
          <p:nvPr/>
        </p:nvPicPr>
        <p:blipFill rotWithShape="1">
          <a:blip r:embed="rId5">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pic>
        <p:nvPicPr>
          <p:cNvPr id="4" name="Will You Fol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 y="-10"/>
            <a:ext cx="9144000" cy="6858000"/>
          </a:xfrm>
          <a:prstGeom prst="rect">
            <a:avLst/>
          </a:prstGeom>
        </p:spPr>
      </p:pic>
    </p:spTree>
    <p:extLst>
      <p:ext uri="{BB962C8B-B14F-4D97-AF65-F5344CB8AC3E}">
        <p14:creationId xmlns:p14="http://schemas.microsoft.com/office/powerpoint/2010/main" val="271458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707544" y="0"/>
            <a:ext cx="762000" cy="1163866"/>
          </a:xfrm>
          <a:prstGeom prst="rect">
            <a:avLst/>
          </a:prstGeom>
        </p:spPr>
      </p:pic>
      <p:sp>
        <p:nvSpPr>
          <p:cNvPr id="8" name="Rectangle 7"/>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3">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8585" y="0"/>
            <a:ext cx="9143980" cy="6857990"/>
          </a:xfrm>
          <a:prstGeom prst="rect">
            <a:avLst/>
          </a:prstGeom>
        </p:spPr>
      </p:pic>
      <p:sp>
        <p:nvSpPr>
          <p:cNvPr id="10" name="Rectangle 9"/>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1124676" y="349095"/>
            <a:ext cx="6620968" cy="2120587"/>
          </a:xfrm>
        </p:spPr>
        <p:txBody>
          <a:bodyPr>
            <a:normAutofit/>
          </a:bodyPr>
          <a:lstStyle/>
          <a:p>
            <a:pPr algn="ctr"/>
            <a:r>
              <a:rPr lang="en-US" sz="6000" b="1" dirty="0" smtClean="0">
                <a:ln w="12700">
                  <a:solidFill>
                    <a:schemeClr val="bg1"/>
                  </a:solidFill>
                </a:ln>
              </a:rPr>
              <a:t>Define ‘Circle of Influence’</a:t>
            </a:r>
            <a:endParaRPr lang="en-US" sz="6000" b="1" dirty="0">
              <a:ln w="12700">
                <a:solidFill>
                  <a:schemeClr val="bg1"/>
                </a:solidFill>
              </a:ln>
            </a:endParaRPr>
          </a:p>
        </p:txBody>
      </p:sp>
      <p:sp>
        <p:nvSpPr>
          <p:cNvPr id="5" name="Title 1"/>
          <p:cNvSpPr txBox="1">
            <a:spLocks/>
          </p:cNvSpPr>
          <p:nvPr/>
        </p:nvSpPr>
        <p:spPr>
          <a:xfrm>
            <a:off x="571500" y="2469682"/>
            <a:ext cx="8458200" cy="2743199"/>
          </a:xfrm>
          <a:prstGeom prst="rect">
            <a:avLst/>
          </a:prstGeom>
        </p:spPr>
        <p:txBody>
          <a:bodyPr vert="horz" lIns="91440" tIns="45720" rIns="91440" bIns="45720" rtlCol="0" anchor="b">
            <a:normAutofit fontScale="55000" lnSpcReduction="20000"/>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6000" b="1" dirty="0">
                <a:ln>
                  <a:solidFill>
                    <a:schemeClr val="bg1"/>
                  </a:solidFill>
                </a:ln>
              </a:rPr>
              <a:t>people you know whom you may receive assistance from or give assistance too. </a:t>
            </a:r>
            <a:r>
              <a:rPr lang="en-GB" sz="6000" b="1" dirty="0" smtClean="0">
                <a:ln>
                  <a:solidFill>
                    <a:schemeClr val="bg1"/>
                  </a:solidFill>
                </a:ln>
              </a:rPr>
              <a:t/>
            </a:r>
            <a:br>
              <a:rPr lang="en-GB" sz="6000" b="1" dirty="0" smtClean="0">
                <a:ln>
                  <a:solidFill>
                    <a:schemeClr val="bg1"/>
                  </a:solidFill>
                </a:ln>
              </a:rPr>
            </a:br>
            <a:endParaRPr lang="en-GB" sz="6000" b="1" dirty="0">
              <a:ln>
                <a:solidFill>
                  <a:schemeClr val="bg1"/>
                </a:solidFill>
              </a:ln>
            </a:endParaRPr>
          </a:p>
          <a:p>
            <a:r>
              <a:rPr lang="en-GB" sz="6000" b="1" i="1" dirty="0">
                <a:ln>
                  <a:solidFill>
                    <a:schemeClr val="bg1"/>
                  </a:solidFill>
                </a:ln>
              </a:rPr>
              <a:t>the more people you get to know, the larger your circle of influence becomes</a:t>
            </a:r>
            <a:endParaRPr lang="en-GB" sz="6000" b="1" dirty="0">
              <a:ln>
                <a:solidFill>
                  <a:schemeClr val="bg1"/>
                </a:solidFill>
              </a:ln>
            </a:endParaRPr>
          </a:p>
        </p:txBody>
      </p:sp>
    </p:spTree>
    <p:extLst>
      <p:ext uri="{BB962C8B-B14F-4D97-AF65-F5344CB8AC3E}">
        <p14:creationId xmlns:p14="http://schemas.microsoft.com/office/powerpoint/2010/main" val="1359437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Rectangle 4"/>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6" name="Rectangle 5"/>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538274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45720" y="5368"/>
            <a:ext cx="9143980" cy="6857990"/>
          </a:xfrm>
          <a:prstGeom prst="rect">
            <a:avLst/>
          </a:prstGeom>
        </p:spPr>
      </p:pic>
      <p:sp>
        <p:nvSpPr>
          <p:cNvPr id="8" name="Rectangle 7"/>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507217" y="1357313"/>
            <a:ext cx="8129586" cy="3677245"/>
          </a:xfrm>
        </p:spPr>
        <p:txBody>
          <a:bodyPr>
            <a:noAutofit/>
          </a:bodyPr>
          <a:lstStyle/>
          <a:p>
            <a:pPr lvl="0" algn="ctr"/>
            <a:r>
              <a:rPr lang="en-GB" sz="4000" b="1" dirty="0" smtClean="0">
                <a:ln>
                  <a:solidFill>
                    <a:schemeClr val="bg1"/>
                  </a:solidFill>
                </a:ln>
              </a:rPr>
              <a:t>Are </a:t>
            </a:r>
            <a:r>
              <a:rPr lang="en-GB" sz="4000" b="1" dirty="0">
                <a:ln>
                  <a:solidFill>
                    <a:schemeClr val="bg1"/>
                  </a:solidFill>
                </a:ln>
              </a:rPr>
              <a:t>we willing to give up what we cannot keep to gain what we cannot lose </a:t>
            </a:r>
            <a:r>
              <a:rPr lang="en-GB" sz="4000" b="1" dirty="0" smtClean="0">
                <a:ln>
                  <a:solidFill>
                    <a:schemeClr val="bg1"/>
                  </a:solidFill>
                </a:ln>
              </a:rPr>
              <a:t/>
            </a:r>
            <a:br>
              <a:rPr lang="en-GB" sz="4000" b="1" dirty="0" smtClean="0">
                <a:ln>
                  <a:solidFill>
                    <a:schemeClr val="bg1"/>
                  </a:solidFill>
                </a:ln>
              </a:rPr>
            </a:br>
            <a:r>
              <a:rPr lang="en-GB" sz="4000" b="1" dirty="0" smtClean="0">
                <a:ln>
                  <a:solidFill>
                    <a:schemeClr val="bg1"/>
                  </a:solidFill>
                </a:ln>
              </a:rPr>
              <a:t>so </a:t>
            </a:r>
            <a:r>
              <a:rPr lang="en-GB" sz="4000" b="1" dirty="0">
                <a:ln>
                  <a:solidFill>
                    <a:schemeClr val="bg1"/>
                  </a:solidFill>
                </a:ln>
              </a:rPr>
              <a:t>that others will come to know Jesus?</a:t>
            </a:r>
          </a:p>
        </p:txBody>
      </p:sp>
    </p:spTree>
    <p:extLst>
      <p:ext uri="{BB962C8B-B14F-4D97-AF65-F5344CB8AC3E}">
        <p14:creationId xmlns:p14="http://schemas.microsoft.com/office/powerpoint/2010/main" val="942600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10" name="Rectangle 9"/>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1124676" y="376991"/>
            <a:ext cx="6620968" cy="2120587"/>
          </a:xfrm>
        </p:spPr>
        <p:txBody>
          <a:bodyPr>
            <a:normAutofit/>
          </a:bodyPr>
          <a:lstStyle/>
          <a:p>
            <a:pPr algn="ctr"/>
            <a:r>
              <a:rPr lang="en-US" sz="6000" b="1" dirty="0" smtClean="0">
                <a:ln w="12700">
                  <a:solidFill>
                    <a:schemeClr val="bg1"/>
                  </a:solidFill>
                </a:ln>
              </a:rPr>
              <a:t>Define ‘Circle of Influence’</a:t>
            </a:r>
            <a:endParaRPr lang="en-US" sz="6000" b="1" dirty="0">
              <a:ln w="12700">
                <a:solidFill>
                  <a:schemeClr val="bg1"/>
                </a:solidFill>
              </a:ln>
            </a:endParaRPr>
          </a:p>
        </p:txBody>
      </p:sp>
      <p:sp>
        <p:nvSpPr>
          <p:cNvPr id="5" name="Title 1"/>
          <p:cNvSpPr txBox="1">
            <a:spLocks/>
          </p:cNvSpPr>
          <p:nvPr/>
        </p:nvSpPr>
        <p:spPr>
          <a:xfrm>
            <a:off x="644742" y="2974800"/>
            <a:ext cx="7972434" cy="1702983"/>
          </a:xfrm>
          <a:prstGeom prst="rect">
            <a:avLst/>
          </a:prstGeom>
        </p:spPr>
        <p:txBody>
          <a:bodyPr vert="horz" lIns="91440" tIns="45720" rIns="91440" bIns="45720" rtlCol="0" anchor="b">
            <a:norm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b="1" dirty="0">
                <a:ln>
                  <a:solidFill>
                    <a:schemeClr val="bg1"/>
                  </a:solidFill>
                </a:ln>
              </a:rPr>
              <a:t>a meaningful interaction that we have with another person, </a:t>
            </a:r>
            <a:r>
              <a:rPr lang="en-GB" sz="3200" b="1" dirty="0" smtClean="0">
                <a:ln>
                  <a:solidFill>
                    <a:schemeClr val="bg1"/>
                  </a:solidFill>
                </a:ln>
              </a:rPr>
              <a:t>either directly or indirectly. </a:t>
            </a:r>
            <a:endParaRPr lang="en-GB" sz="6000" b="1" dirty="0">
              <a:ln>
                <a:solidFill>
                  <a:schemeClr val="bg1"/>
                </a:solidFill>
              </a:ln>
            </a:endParaRPr>
          </a:p>
        </p:txBody>
      </p:sp>
    </p:spTree>
    <p:extLst>
      <p:ext uri="{BB962C8B-B14F-4D97-AF65-F5344CB8AC3E}">
        <p14:creationId xmlns:p14="http://schemas.microsoft.com/office/powerpoint/2010/main" val="5403101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0" y="10"/>
            <a:ext cx="9143980" cy="6857990"/>
          </a:xfrm>
          <a:prstGeom prst="rect">
            <a:avLst/>
          </a:prstGeom>
        </p:spPr>
      </p:pic>
      <p:sp>
        <p:nvSpPr>
          <p:cNvPr id="10" name="Rectangle 9"/>
          <p:cNvSpPr/>
          <p:nvPr/>
        </p:nvSpPr>
        <p:spPr>
          <a:xfrm>
            <a:off x="0" y="24384"/>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1124676" y="188501"/>
            <a:ext cx="6620968" cy="2120587"/>
          </a:xfrm>
        </p:spPr>
        <p:txBody>
          <a:bodyPr>
            <a:normAutofit/>
          </a:bodyPr>
          <a:lstStyle/>
          <a:p>
            <a:pPr algn="ctr"/>
            <a:r>
              <a:rPr lang="en-US" sz="6000" b="1" dirty="0" smtClean="0">
                <a:ln w="12700">
                  <a:solidFill>
                    <a:schemeClr val="bg1"/>
                  </a:solidFill>
                </a:ln>
              </a:rPr>
              <a:t>Quantify ‘Circle of Influence’</a:t>
            </a:r>
            <a:endParaRPr lang="en-US" sz="6000" b="1" dirty="0">
              <a:ln w="12700">
                <a:solidFill>
                  <a:schemeClr val="bg1"/>
                </a:solidFill>
              </a:ln>
            </a:endParaRPr>
          </a:p>
        </p:txBody>
      </p:sp>
      <p:sp>
        <p:nvSpPr>
          <p:cNvPr id="5" name="Title 1"/>
          <p:cNvSpPr txBox="1">
            <a:spLocks/>
          </p:cNvSpPr>
          <p:nvPr/>
        </p:nvSpPr>
        <p:spPr>
          <a:xfrm>
            <a:off x="600075" y="1911791"/>
            <a:ext cx="8543925" cy="3788922"/>
          </a:xfrm>
          <a:prstGeom prst="rect">
            <a:avLst/>
          </a:prstGeom>
        </p:spPr>
        <p:txBody>
          <a:bodyPr vert="horz" lIns="91440" tIns="45720" rIns="91440" bIns="45720" rtlCol="0" anchor="b">
            <a:norm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charset="0"/>
              <a:buChar char="•"/>
            </a:pPr>
            <a:r>
              <a:rPr lang="en-GB" sz="3400" b="1" dirty="0" smtClean="0">
                <a:ln>
                  <a:solidFill>
                    <a:schemeClr val="bg1"/>
                  </a:solidFill>
                </a:ln>
              </a:rPr>
              <a:t>Person in Australia </a:t>
            </a:r>
            <a:r>
              <a:rPr lang="en-GB" sz="3400" b="1" dirty="0" smtClean="0">
                <a:ln>
                  <a:solidFill>
                    <a:schemeClr val="bg1"/>
                  </a:solidFill>
                </a:ln>
              </a:rPr>
              <a:t>living in a city</a:t>
            </a:r>
          </a:p>
          <a:p>
            <a:pPr marL="457200" indent="-457200">
              <a:buFont typeface="Arial" charset="0"/>
              <a:buChar char="•"/>
            </a:pPr>
            <a:r>
              <a:rPr lang="en-GB" sz="3400" b="1" dirty="0" smtClean="0">
                <a:ln>
                  <a:solidFill>
                    <a:schemeClr val="bg1"/>
                  </a:solidFill>
                </a:ln>
              </a:rPr>
              <a:t>3 meaningful interactions a day</a:t>
            </a:r>
          </a:p>
          <a:p>
            <a:pPr marL="457200" indent="-457200">
              <a:buFont typeface="Arial" charset="0"/>
              <a:buChar char="•"/>
            </a:pPr>
            <a:r>
              <a:rPr lang="en-GB" sz="3400" b="1" dirty="0" smtClean="0">
                <a:ln>
                  <a:solidFill>
                    <a:schemeClr val="bg1"/>
                  </a:solidFill>
                </a:ln>
              </a:rPr>
              <a:t>Average lifespan is 82.10 years</a:t>
            </a:r>
          </a:p>
          <a:p>
            <a:pPr marL="457200" indent="-457200">
              <a:buFont typeface="Arial" charset="0"/>
              <a:buChar char="•"/>
            </a:pPr>
            <a:r>
              <a:rPr lang="en-GB" sz="3400" b="1" dirty="0" smtClean="0">
                <a:ln>
                  <a:solidFill>
                    <a:schemeClr val="bg1"/>
                  </a:solidFill>
                </a:ln>
              </a:rPr>
              <a:t>Begin at the age of 5</a:t>
            </a:r>
          </a:p>
          <a:p>
            <a:pPr marL="457200" indent="-457200">
              <a:buFont typeface="Arial" charset="0"/>
              <a:buChar char="•"/>
            </a:pPr>
            <a:r>
              <a:rPr lang="en-GB" sz="3400" b="1" dirty="0" smtClean="0">
                <a:ln>
                  <a:solidFill>
                    <a:schemeClr val="bg1"/>
                  </a:solidFill>
                </a:ln>
              </a:rPr>
              <a:t>365 days a year (forget leap years)</a:t>
            </a:r>
            <a:r>
              <a:rPr lang="en-GB" sz="3200" b="1" dirty="0" smtClean="0"/>
              <a:t/>
            </a:r>
            <a:br>
              <a:rPr lang="en-GB" sz="3200" b="1" dirty="0" smtClean="0"/>
            </a:br>
            <a:endParaRPr lang="en-GB" sz="3200" b="1" dirty="0"/>
          </a:p>
        </p:txBody>
      </p:sp>
    </p:spTree>
    <p:extLst>
      <p:ext uri="{BB962C8B-B14F-4D97-AF65-F5344CB8AC3E}">
        <p14:creationId xmlns:p14="http://schemas.microsoft.com/office/powerpoint/2010/main" val="94202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0" y="10"/>
            <a:ext cx="9143980" cy="6857990"/>
          </a:xfrm>
          <a:prstGeom prst="rect">
            <a:avLst/>
          </a:prstGeom>
        </p:spPr>
      </p:pic>
      <p:sp>
        <p:nvSpPr>
          <p:cNvPr id="10" name="Rectangle 9"/>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1124676" y="376991"/>
            <a:ext cx="6620968" cy="2120587"/>
          </a:xfrm>
        </p:spPr>
        <p:txBody>
          <a:bodyPr>
            <a:normAutofit/>
          </a:bodyPr>
          <a:lstStyle/>
          <a:p>
            <a:pPr algn="ctr"/>
            <a:r>
              <a:rPr lang="en-US" sz="6000" b="1" dirty="0" smtClean="0">
                <a:ln w="12700">
                  <a:solidFill>
                    <a:schemeClr val="bg1"/>
                  </a:solidFill>
                </a:ln>
              </a:rPr>
              <a:t>Quantify ‘Circle of Influence’</a:t>
            </a:r>
            <a:endParaRPr lang="en-US" sz="6000" b="1" dirty="0">
              <a:ln w="12700">
                <a:solidFill>
                  <a:schemeClr val="bg1"/>
                </a:solidFill>
              </a:ln>
            </a:endParaRPr>
          </a:p>
        </p:txBody>
      </p:sp>
      <p:sp>
        <p:nvSpPr>
          <p:cNvPr id="5" name="Title 1"/>
          <p:cNvSpPr txBox="1">
            <a:spLocks/>
          </p:cNvSpPr>
          <p:nvPr/>
        </p:nvSpPr>
        <p:spPr>
          <a:xfrm>
            <a:off x="942986" y="2453481"/>
            <a:ext cx="7729528" cy="2986088"/>
          </a:xfrm>
          <a:prstGeom prst="rect">
            <a:avLst/>
          </a:prstGeom>
        </p:spPr>
        <p:txBody>
          <a:bodyPr vert="horz" lIns="91440" tIns="45720" rIns="91440" bIns="45720" rtlCol="0" anchor="b">
            <a:normAutofit/>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smtClean="0">
                <a:ln>
                  <a:solidFill>
                    <a:schemeClr val="bg1"/>
                  </a:solidFill>
                </a:ln>
              </a:rPr>
              <a:t>Our equation looks like:</a:t>
            </a:r>
          </a:p>
          <a:p>
            <a:endParaRPr lang="en-GB" sz="4000" b="1" dirty="0">
              <a:ln>
                <a:solidFill>
                  <a:schemeClr val="bg1"/>
                </a:solidFill>
              </a:ln>
            </a:endParaRPr>
          </a:p>
          <a:p>
            <a:r>
              <a:rPr lang="en-GB" sz="4000" b="1" dirty="0" smtClean="0">
                <a:ln>
                  <a:solidFill>
                    <a:schemeClr val="bg1"/>
                  </a:solidFill>
                </a:ln>
              </a:rPr>
              <a:t>(82.10 </a:t>
            </a:r>
            <a:r>
              <a:rPr lang="mr-IN" sz="4000" b="1" dirty="0" smtClean="0">
                <a:ln>
                  <a:solidFill>
                    <a:schemeClr val="bg1"/>
                  </a:solidFill>
                </a:ln>
              </a:rPr>
              <a:t>–</a:t>
            </a:r>
            <a:r>
              <a:rPr lang="en-GB" sz="4000" b="1" dirty="0" smtClean="0">
                <a:ln>
                  <a:solidFill>
                    <a:schemeClr val="bg1"/>
                  </a:solidFill>
                </a:ln>
              </a:rPr>
              <a:t> 5) x 3 x 365 = 84,442.5</a:t>
            </a:r>
            <a:r>
              <a:rPr lang="en-GB" sz="4000" b="1" dirty="0" smtClean="0"/>
              <a:t/>
            </a:r>
            <a:br>
              <a:rPr lang="en-GB" sz="4000" b="1" dirty="0" smtClean="0"/>
            </a:br>
            <a:endParaRPr lang="en-GB" sz="4000" b="1" dirty="0"/>
          </a:p>
        </p:txBody>
      </p:sp>
    </p:spTree>
    <p:extLst>
      <p:ext uri="{BB962C8B-B14F-4D97-AF65-F5344CB8AC3E}">
        <p14:creationId xmlns:p14="http://schemas.microsoft.com/office/powerpoint/2010/main" val="1790156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10" name="Rectangle 9"/>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1124676" y="376991"/>
            <a:ext cx="6620968" cy="2120587"/>
          </a:xfrm>
        </p:spPr>
        <p:txBody>
          <a:bodyPr>
            <a:normAutofit/>
          </a:bodyPr>
          <a:lstStyle/>
          <a:p>
            <a:pPr algn="ctr"/>
            <a:r>
              <a:rPr lang="en-US" sz="6000" b="1" dirty="0" smtClean="0">
                <a:ln w="12700">
                  <a:solidFill>
                    <a:schemeClr val="bg1"/>
                  </a:solidFill>
                </a:ln>
              </a:rPr>
              <a:t>Quantify ‘Circle of Influence’</a:t>
            </a:r>
            <a:endParaRPr lang="en-US" sz="6000" b="1" dirty="0">
              <a:ln w="12700">
                <a:solidFill>
                  <a:schemeClr val="bg1"/>
                </a:solidFill>
              </a:ln>
            </a:endParaRPr>
          </a:p>
        </p:txBody>
      </p:sp>
      <p:sp>
        <p:nvSpPr>
          <p:cNvPr id="5" name="Title 1"/>
          <p:cNvSpPr txBox="1">
            <a:spLocks/>
          </p:cNvSpPr>
          <p:nvPr/>
        </p:nvSpPr>
        <p:spPr>
          <a:xfrm>
            <a:off x="506311" y="2453481"/>
            <a:ext cx="8131397" cy="2986088"/>
          </a:xfrm>
          <a:prstGeom prst="rect">
            <a:avLst/>
          </a:prstGeom>
        </p:spPr>
        <p:txBody>
          <a:bodyPr vert="horz" lIns="91440" tIns="45720" rIns="91440" bIns="45720" rtlCol="0" anchor="b">
            <a:normAutofit fontScale="77500" lnSpcReduction="20000"/>
          </a:bodyPr>
          <a:lstStyle>
            <a:lvl1pPr algn="l" defTabSz="457207"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100" b="1" dirty="0" smtClean="0">
                <a:ln>
                  <a:solidFill>
                    <a:schemeClr val="bg1"/>
                  </a:solidFill>
                </a:ln>
              </a:rPr>
              <a:t>Very conservative 84,500 direct meaningful interactions</a:t>
            </a:r>
          </a:p>
          <a:p>
            <a:endParaRPr lang="en-US" sz="4100" b="1" dirty="0">
              <a:ln>
                <a:solidFill>
                  <a:schemeClr val="bg1"/>
                </a:solidFill>
              </a:ln>
            </a:endParaRPr>
          </a:p>
          <a:p>
            <a:r>
              <a:rPr lang="en-US" sz="4100" b="1" dirty="0" smtClean="0">
                <a:ln>
                  <a:solidFill>
                    <a:schemeClr val="bg1"/>
                  </a:solidFill>
                </a:ln>
              </a:rPr>
              <a:t>Over 250,000 direct and indirect influential interactions over our lifetime. </a:t>
            </a:r>
            <a:r>
              <a:rPr lang="en-GB" sz="4000" b="1" dirty="0" smtClean="0"/>
              <a:t/>
            </a:r>
            <a:br>
              <a:rPr lang="en-GB" sz="4000" b="1" dirty="0" smtClean="0"/>
            </a:br>
            <a:endParaRPr lang="en-GB" sz="4000" b="1" dirty="0"/>
          </a:p>
        </p:txBody>
      </p:sp>
    </p:spTree>
    <p:extLst>
      <p:ext uri="{BB962C8B-B14F-4D97-AF65-F5344CB8AC3E}">
        <p14:creationId xmlns:p14="http://schemas.microsoft.com/office/powerpoint/2010/main" val="1915022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10" name="Rectangle 9"/>
          <p:cNvSpPr/>
          <p:nvPr/>
        </p:nvSpPr>
        <p:spPr>
          <a:xfrm>
            <a:off x="0" y="0"/>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a:blip r:embed="rId3">
            <a:alphaModFix amt="69000"/>
            <a:extLst>
              <a:ext uri="{28A0092B-C50C-407E-A947-70E740481C1C}">
                <a14:useLocalDpi xmlns:a14="http://schemas.microsoft.com/office/drawing/2010/main" val="0"/>
              </a:ext>
            </a:extLst>
          </a:blip>
          <a:stretch>
            <a:fillRect/>
          </a:stretch>
        </p:blipFill>
        <p:spPr>
          <a:xfrm>
            <a:off x="522853" y="-907935"/>
            <a:ext cx="7702541" cy="5129892"/>
          </a:xfrm>
          <a:prstGeom prst="rect">
            <a:avLst/>
          </a:prstGeom>
          <a:effectLst>
            <a:softEdge rad="368300"/>
          </a:effectLst>
        </p:spPr>
      </p:pic>
      <p:sp>
        <p:nvSpPr>
          <p:cNvPr id="2" name="Title 1"/>
          <p:cNvSpPr>
            <a:spLocks noGrp="1"/>
          </p:cNvSpPr>
          <p:nvPr>
            <p:ph type="ctrTitle"/>
          </p:nvPr>
        </p:nvSpPr>
        <p:spPr>
          <a:xfrm>
            <a:off x="1261526" y="2354764"/>
            <a:ext cx="6620968" cy="2434232"/>
          </a:xfrm>
        </p:spPr>
        <p:txBody>
          <a:bodyPr>
            <a:normAutofit fontScale="90000"/>
          </a:bodyPr>
          <a:lstStyle/>
          <a:p>
            <a:pPr algn="ctr"/>
            <a:r>
              <a:rPr lang="en-US" b="1" dirty="0" smtClean="0">
                <a:ln w="12700" cap="flat">
                  <a:solidFill>
                    <a:schemeClr val="bg1"/>
                  </a:solidFill>
                </a:ln>
              </a:rPr>
              <a:t>Who Is Watching You?</a:t>
            </a:r>
            <a:endParaRPr lang="en-US" b="1" dirty="0">
              <a:ln w="12700" cap="flat">
                <a:solidFill>
                  <a:schemeClr val="bg1"/>
                </a:solidFill>
              </a:ln>
            </a:endParaRPr>
          </a:p>
        </p:txBody>
      </p:sp>
    </p:spTree>
    <p:extLst>
      <p:ext uri="{BB962C8B-B14F-4D97-AF65-F5344CB8AC3E}">
        <p14:creationId xmlns:p14="http://schemas.microsoft.com/office/powerpoint/2010/main" val="985894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10" name="Rectangle 9"/>
          <p:cNvSpPr/>
          <p:nvPr/>
        </p:nvSpPr>
        <p:spPr>
          <a:xfrm>
            <a:off x="0" y="24384"/>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715238" y="1807756"/>
            <a:ext cx="8050153" cy="3562944"/>
          </a:xfrm>
        </p:spPr>
        <p:txBody>
          <a:bodyPr>
            <a:noAutofit/>
          </a:bodyPr>
          <a:lstStyle/>
          <a:p>
            <a:pPr lvl="0"/>
            <a:r>
              <a:rPr lang="en-GB" sz="3200" b="1" dirty="0" smtClean="0"/>
              <a:t/>
            </a:r>
            <a:br>
              <a:rPr lang="en-GB" sz="3200" b="1" dirty="0" smtClean="0"/>
            </a:br>
            <a:r>
              <a:rPr lang="en-GB" sz="3200" b="1" baseline="30000" dirty="0" smtClean="0">
                <a:ln>
                  <a:solidFill>
                    <a:schemeClr val="bg1"/>
                  </a:solidFill>
                </a:ln>
              </a:rPr>
              <a:t>13 </a:t>
            </a:r>
            <a:r>
              <a:rPr lang="en-GB" sz="3200" b="1" dirty="0" smtClean="0">
                <a:ln>
                  <a:solidFill>
                    <a:schemeClr val="bg1"/>
                  </a:solidFill>
                </a:ln>
              </a:rPr>
              <a:t>“You are the salt of the earth, but if salt has lost its taste, how shall its saltiness be restored? It is no longer good for anything except to be thrown out and trampled under people's feet.</a:t>
            </a:r>
            <a:r>
              <a:rPr lang="en-GB" sz="3200" b="1" dirty="0" smtClean="0"/>
              <a:t/>
            </a:r>
            <a:br>
              <a:rPr lang="en-GB" sz="3200" b="1" dirty="0" smtClean="0"/>
            </a:br>
            <a:endParaRPr lang="en-US" sz="3200" b="1" dirty="0"/>
          </a:p>
        </p:txBody>
      </p:sp>
      <p:sp>
        <p:nvSpPr>
          <p:cNvPr id="3" name="Rectangle 2"/>
          <p:cNvSpPr/>
          <p:nvPr/>
        </p:nvSpPr>
        <p:spPr>
          <a:xfrm>
            <a:off x="715238" y="708308"/>
            <a:ext cx="3594254" cy="584775"/>
          </a:xfrm>
          <a:prstGeom prst="rect">
            <a:avLst/>
          </a:prstGeom>
        </p:spPr>
        <p:txBody>
          <a:bodyPr wrap="none">
            <a:spAutoFit/>
          </a:bodyPr>
          <a:lstStyle/>
          <a:p>
            <a:r>
              <a:rPr lang="en-GB" sz="3200" b="1" dirty="0">
                <a:ln>
                  <a:solidFill>
                    <a:schemeClr val="bg1"/>
                  </a:solidFill>
                </a:ln>
              </a:rPr>
              <a:t>Matthew 5:13-16 </a:t>
            </a:r>
            <a:endParaRPr lang="en-AU" sz="3200" b="1" dirty="0">
              <a:ln>
                <a:solidFill>
                  <a:schemeClr val="bg1"/>
                </a:solidFill>
              </a:ln>
            </a:endParaRPr>
          </a:p>
        </p:txBody>
      </p:sp>
    </p:spTree>
    <p:extLst>
      <p:ext uri="{BB962C8B-B14F-4D97-AF65-F5344CB8AC3E}">
        <p14:creationId xmlns:p14="http://schemas.microsoft.com/office/powerpoint/2010/main" val="2100609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7574280" y="0"/>
            <a:ext cx="105156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rotWithShape="1">
          <a:blip r:embed="rId2">
            <a:duotone>
              <a:prstClr val="black"/>
              <a:schemeClr val="accent5">
                <a:tint val="45000"/>
                <a:satMod val="400000"/>
              </a:schemeClr>
            </a:duotone>
            <a:alphaModFix amt="25000"/>
            <a:extLst>
              <a:ext uri="{28A0092B-C50C-407E-A947-70E740481C1C}">
                <a14:useLocalDpi xmlns:a14="http://schemas.microsoft.com/office/drawing/2010/main" val="0"/>
              </a:ext>
            </a:extLst>
          </a:blip>
          <a:srcRect t="-1" r="10999" b="11458"/>
          <a:stretch/>
        </p:blipFill>
        <p:spPr>
          <a:xfrm>
            <a:off x="20" y="10"/>
            <a:ext cx="9143980" cy="6857990"/>
          </a:xfrm>
          <a:prstGeom prst="rect">
            <a:avLst/>
          </a:prstGeom>
        </p:spPr>
      </p:pic>
      <p:sp>
        <p:nvSpPr>
          <p:cNvPr id="8" name="Rectangle 7"/>
          <p:cNvSpPr/>
          <p:nvPr/>
        </p:nvSpPr>
        <p:spPr>
          <a:xfrm>
            <a:off x="0" y="5"/>
            <a:ext cx="9143980" cy="685800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601899" y="1700213"/>
            <a:ext cx="8029584" cy="2991446"/>
          </a:xfrm>
        </p:spPr>
        <p:txBody>
          <a:bodyPr>
            <a:noAutofit/>
          </a:bodyPr>
          <a:lstStyle/>
          <a:p>
            <a:r>
              <a:rPr lang="en-GB" sz="3200" b="1" baseline="30000" dirty="0">
                <a:ln>
                  <a:solidFill>
                    <a:schemeClr val="bg1"/>
                  </a:solidFill>
                </a:ln>
              </a:rPr>
              <a:t>14 </a:t>
            </a:r>
            <a:r>
              <a:rPr lang="en-GB" sz="3200" b="1" dirty="0">
                <a:ln>
                  <a:solidFill>
                    <a:schemeClr val="bg1"/>
                  </a:solidFill>
                </a:ln>
              </a:rPr>
              <a:t>“You are the light of the world. A city set on a hill cannot be hidden. </a:t>
            </a:r>
            <a:r>
              <a:rPr lang="en-GB" sz="3200" b="1" baseline="30000" dirty="0">
                <a:ln>
                  <a:solidFill>
                    <a:schemeClr val="bg1"/>
                  </a:solidFill>
                </a:ln>
              </a:rPr>
              <a:t>15 </a:t>
            </a:r>
            <a:r>
              <a:rPr lang="en-GB" sz="3200" b="1" dirty="0">
                <a:ln>
                  <a:solidFill>
                    <a:schemeClr val="bg1"/>
                  </a:solidFill>
                </a:ln>
              </a:rPr>
              <a:t>Nor do people light a lamp and put it under a basket, but on a stand, and it gives light to all in the house. </a:t>
            </a:r>
            <a:endParaRPr lang="en-US" sz="3200" b="1" dirty="0">
              <a:ln>
                <a:solidFill>
                  <a:schemeClr val="bg1"/>
                </a:solidFill>
              </a:ln>
            </a:endParaRPr>
          </a:p>
        </p:txBody>
      </p:sp>
    </p:spTree>
    <p:extLst>
      <p:ext uri="{BB962C8B-B14F-4D97-AF65-F5344CB8AC3E}">
        <p14:creationId xmlns:p14="http://schemas.microsoft.com/office/powerpoint/2010/main" val="3053483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6600</TotalTime>
  <Words>172</Words>
  <Application>Microsoft Macintosh PowerPoint</Application>
  <PresentationFormat>On-screen Show (4:3)</PresentationFormat>
  <Paragraphs>37</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Century Gothic</vt:lpstr>
      <vt:lpstr>Mangal</vt:lpstr>
      <vt:lpstr>Wingdings 3</vt:lpstr>
      <vt:lpstr>Arial</vt:lpstr>
      <vt:lpstr>Ion</vt:lpstr>
      <vt:lpstr>Your Circle of Influence</vt:lpstr>
      <vt:lpstr>Define ‘Circle of Influence’</vt:lpstr>
      <vt:lpstr>Define ‘Circle of Influence’</vt:lpstr>
      <vt:lpstr>Quantify ‘Circle of Influence’</vt:lpstr>
      <vt:lpstr>Quantify ‘Circle of Influence’</vt:lpstr>
      <vt:lpstr>Quantify ‘Circle of Influence’</vt:lpstr>
      <vt:lpstr>Who Is Watching You?</vt:lpstr>
      <vt:lpstr> 13 “You are the salt of the earth, but if salt has lost its taste, how shall its saltiness be restored? It is no longer good for anything except to be thrown out and trampled under people's feet. </vt:lpstr>
      <vt:lpstr>14 “You are the light of the world. A city set on a hill cannot be hidden. 15 Nor do people light a lamp and put it under a basket, but on a stand, and it gives light to all in the house. </vt:lpstr>
      <vt:lpstr>PowerPoint Presentation</vt:lpstr>
      <vt:lpstr>Who Are You Watching?</vt:lpstr>
      <vt:lpstr>Matthew 6:19-21</vt:lpstr>
      <vt:lpstr>Influencing Others for Jesus</vt:lpstr>
      <vt:lpstr>PowerPoint Presentation</vt:lpstr>
      <vt:lpstr>Become More Like Jesus</vt:lpstr>
      <vt:lpstr>PowerPoint Presentation</vt:lpstr>
      <vt:lpstr>PowerPoint Presentation</vt:lpstr>
      <vt:lpstr>PowerPoint Presentation</vt:lpstr>
      <vt:lpstr>Video</vt:lpstr>
      <vt:lpstr>PowerPoint Presentation</vt:lpstr>
      <vt:lpstr>Are we willing to give up what we cannot keep to gain what we cannot lose  so that others will come to know Jesus?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Edwards</dc:creator>
  <cp:lastModifiedBy>Andrew Edwards</cp:lastModifiedBy>
  <cp:revision>28</cp:revision>
  <dcterms:created xsi:type="dcterms:W3CDTF">2016-11-23T04:04:09Z</dcterms:created>
  <dcterms:modified xsi:type="dcterms:W3CDTF">2017-10-20T23:06:33Z</dcterms:modified>
</cp:coreProperties>
</file>